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75" r:id="rId3"/>
    <p:sldId id="302" r:id="rId4"/>
    <p:sldId id="303" r:id="rId5"/>
    <p:sldId id="274" r:id="rId6"/>
    <p:sldId id="304" r:id="rId7"/>
    <p:sldId id="305" r:id="rId8"/>
    <p:sldId id="273" r:id="rId9"/>
    <p:sldId id="271" r:id="rId10"/>
    <p:sldId id="265" r:id="rId11"/>
    <p:sldId id="279" r:id="rId12"/>
    <p:sldId id="280" r:id="rId13"/>
    <p:sldId id="306" r:id="rId14"/>
    <p:sldId id="310" r:id="rId15"/>
    <p:sldId id="281" r:id="rId16"/>
    <p:sldId id="282" r:id="rId17"/>
    <p:sldId id="307" r:id="rId18"/>
    <p:sldId id="311" r:id="rId19"/>
    <p:sldId id="266" r:id="rId20"/>
    <p:sldId id="284" r:id="rId21"/>
    <p:sldId id="287" r:id="rId22"/>
    <p:sldId id="308" r:id="rId23"/>
    <p:sldId id="312" r:id="rId24"/>
    <p:sldId id="288" r:id="rId25"/>
    <p:sldId id="289" r:id="rId26"/>
    <p:sldId id="309" r:id="rId27"/>
    <p:sldId id="313" r:id="rId28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9D7B26C5-4107-4FEC-AEDC-1716B250A1EF}" styleName="Világos stílus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43" autoAdjust="0"/>
    <p:restoredTop sz="94660"/>
  </p:normalViewPr>
  <p:slideViewPr>
    <p:cSldViewPr snapToGrid="0">
      <p:cViewPr varScale="1">
        <p:scale>
          <a:sx n="93" d="100"/>
          <a:sy n="93" d="100"/>
        </p:scale>
        <p:origin x="40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378780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108153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960988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659764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24156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670818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783452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155788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907239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124858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265119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FA1104-7E6F-4EA5-9DBB-133B7AF74AF8}" type="datetimeFigureOut">
              <a:rPr lang="hu-HU" smtClean="0"/>
              <a:t>2020.07.17.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28564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5113421" y="878306"/>
            <a:ext cx="2002471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30000" b="1" dirty="0" smtClean="0">
                <a:solidFill>
                  <a:schemeClr val="bg1"/>
                </a:solidFill>
              </a:rPr>
              <a:t>S</a:t>
            </a:r>
            <a:endParaRPr lang="hu-HU" sz="30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430500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4439652" y="806116"/>
            <a:ext cx="3547766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30000" b="1" dirty="0" smtClean="0">
                <a:solidFill>
                  <a:prstClr val="white"/>
                </a:solidFill>
              </a:rPr>
              <a:t>M</a:t>
            </a:r>
            <a:endParaRPr lang="hu-HU" sz="30000" b="1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095381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0387919"/>
              </p:ext>
            </p:extLst>
          </p:nvPr>
        </p:nvGraphicFramePr>
        <p:xfrm>
          <a:off x="-7251" y="-17680"/>
          <a:ext cx="2255178" cy="260922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 H,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grpSp>
        <p:nvGrpSpPr>
          <p:cNvPr id="12" name="Csoportba foglalás 11"/>
          <p:cNvGrpSpPr/>
          <p:nvPr/>
        </p:nvGrpSpPr>
        <p:grpSpPr>
          <a:xfrm>
            <a:off x="2908152" y="2868794"/>
            <a:ext cx="6387828" cy="3251384"/>
            <a:chOff x="2630044" y="2940984"/>
            <a:chExt cx="6387828" cy="3251384"/>
          </a:xfrm>
        </p:grpSpPr>
        <p:sp>
          <p:nvSpPr>
            <p:cNvPr id="21" name="Ellipszis 20"/>
            <p:cNvSpPr/>
            <p:nvPr/>
          </p:nvSpPr>
          <p:spPr>
            <a:xfrm>
              <a:off x="2630044" y="405523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1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33" name="Ellipszis 232"/>
            <p:cNvSpPr/>
            <p:nvPr/>
          </p:nvSpPr>
          <p:spPr>
            <a:xfrm>
              <a:off x="4659106" y="5142083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3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35" name="Egyenes összekötő nyíllal 234"/>
            <p:cNvCxnSpPr>
              <a:stCxn id="21" idx="6"/>
              <a:endCxn id="233" idx="2"/>
            </p:cNvCxnSpPr>
            <p:nvPr/>
          </p:nvCxnSpPr>
          <p:spPr>
            <a:xfrm>
              <a:off x="2810044" y="4145231"/>
              <a:ext cx="1849062" cy="108685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Egyenes összekötő nyíllal 237"/>
            <p:cNvCxnSpPr>
              <a:stCxn id="233" idx="6"/>
              <a:endCxn id="239" idx="3"/>
            </p:cNvCxnSpPr>
            <p:nvPr/>
          </p:nvCxnSpPr>
          <p:spPr>
            <a:xfrm flipV="1">
              <a:off x="4839106" y="4208871"/>
              <a:ext cx="1442550" cy="102321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Ellipszis 238"/>
            <p:cNvSpPr/>
            <p:nvPr/>
          </p:nvSpPr>
          <p:spPr>
            <a:xfrm>
              <a:off x="6255296" y="405523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4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40" name="Ellipszis 239"/>
            <p:cNvSpPr/>
            <p:nvPr/>
          </p:nvSpPr>
          <p:spPr>
            <a:xfrm>
              <a:off x="6255296" y="6012368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5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2" name="Egyenes összekötő nyíllal 241"/>
            <p:cNvCxnSpPr>
              <a:stCxn id="233" idx="6"/>
              <a:endCxn id="240" idx="1"/>
            </p:cNvCxnSpPr>
            <p:nvPr/>
          </p:nvCxnSpPr>
          <p:spPr>
            <a:xfrm>
              <a:off x="4839106" y="5232083"/>
              <a:ext cx="1442550" cy="80664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5" name="Ellipszis 244"/>
            <p:cNvSpPr/>
            <p:nvPr/>
          </p:nvSpPr>
          <p:spPr>
            <a:xfrm>
              <a:off x="7697684" y="5137658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6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6" name="Egyenes összekötő nyíllal 245"/>
            <p:cNvCxnSpPr>
              <a:stCxn id="239" idx="5"/>
              <a:endCxn id="245" idx="1"/>
            </p:cNvCxnSpPr>
            <p:nvPr/>
          </p:nvCxnSpPr>
          <p:spPr>
            <a:xfrm>
              <a:off x="6408936" y="4208871"/>
              <a:ext cx="1315108" cy="95514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Egyenes összekötő nyíllal 248"/>
            <p:cNvCxnSpPr>
              <a:stCxn id="240" idx="6"/>
              <a:endCxn id="245" idx="3"/>
            </p:cNvCxnSpPr>
            <p:nvPr/>
          </p:nvCxnSpPr>
          <p:spPr>
            <a:xfrm flipV="1">
              <a:off x="6435296" y="5291298"/>
              <a:ext cx="1288748" cy="81107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Szövegdoboz 14"/>
            <p:cNvSpPr txBox="1"/>
            <p:nvPr/>
          </p:nvSpPr>
          <p:spPr>
            <a:xfrm>
              <a:off x="3771405" y="3360521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A</a:t>
              </a:r>
              <a:endParaRPr lang="hu-HU" dirty="0"/>
            </a:p>
          </p:txBody>
        </p:sp>
        <p:sp>
          <p:nvSpPr>
            <p:cNvPr id="254" name="Szövegdoboz 253"/>
            <p:cNvSpPr txBox="1"/>
            <p:nvPr/>
          </p:nvSpPr>
          <p:spPr>
            <a:xfrm>
              <a:off x="4112520" y="4252687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B</a:t>
              </a:r>
              <a:endParaRPr lang="hu-HU" dirty="0"/>
            </a:p>
          </p:txBody>
        </p:sp>
        <p:sp>
          <p:nvSpPr>
            <p:cNvPr id="255" name="Szövegdoboz 254"/>
            <p:cNvSpPr txBox="1"/>
            <p:nvPr/>
          </p:nvSpPr>
          <p:spPr>
            <a:xfrm>
              <a:off x="3804705" y="4675873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C</a:t>
              </a:r>
              <a:endParaRPr lang="hu-HU" dirty="0"/>
            </a:p>
          </p:txBody>
        </p:sp>
        <p:sp>
          <p:nvSpPr>
            <p:cNvPr id="256" name="Szövegdoboz 255"/>
            <p:cNvSpPr txBox="1"/>
            <p:nvPr/>
          </p:nvSpPr>
          <p:spPr>
            <a:xfrm>
              <a:off x="5386768" y="2940984"/>
              <a:ext cx="3273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D</a:t>
              </a:r>
              <a:endParaRPr lang="hu-HU" dirty="0"/>
            </a:p>
          </p:txBody>
        </p:sp>
        <p:sp>
          <p:nvSpPr>
            <p:cNvPr id="257" name="Szövegdoboz 256"/>
            <p:cNvSpPr txBox="1"/>
            <p:nvPr/>
          </p:nvSpPr>
          <p:spPr>
            <a:xfrm>
              <a:off x="5119773" y="5306160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F</a:t>
              </a:r>
              <a:endParaRPr lang="hu-HU" dirty="0"/>
            </a:p>
          </p:txBody>
        </p:sp>
        <p:cxnSp>
          <p:nvCxnSpPr>
            <p:cNvPr id="51" name="Egyenes összekötő nyíllal 50"/>
            <p:cNvCxnSpPr>
              <a:stCxn id="21" idx="6"/>
              <a:endCxn id="245" idx="2"/>
            </p:cNvCxnSpPr>
            <p:nvPr/>
          </p:nvCxnSpPr>
          <p:spPr>
            <a:xfrm>
              <a:off x="2810044" y="4145231"/>
              <a:ext cx="4887640" cy="108242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4" name="Szövegdoboz 53"/>
            <p:cNvSpPr txBox="1"/>
            <p:nvPr/>
          </p:nvSpPr>
          <p:spPr>
            <a:xfrm>
              <a:off x="5119773" y="4750480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E</a:t>
              </a:r>
              <a:endParaRPr lang="hu-HU" dirty="0"/>
            </a:p>
          </p:txBody>
        </p:sp>
        <p:cxnSp>
          <p:nvCxnSpPr>
            <p:cNvPr id="52" name="Egyenes összekötő nyíllal 51"/>
            <p:cNvCxnSpPr>
              <a:stCxn id="239" idx="4"/>
              <a:endCxn id="240" idx="0"/>
            </p:cNvCxnSpPr>
            <p:nvPr/>
          </p:nvCxnSpPr>
          <p:spPr>
            <a:xfrm>
              <a:off x="6345296" y="4235231"/>
              <a:ext cx="0" cy="1777137"/>
            </a:xfrm>
            <a:prstGeom prst="straightConnector1">
              <a:avLst/>
            </a:prstGeom>
            <a:ln>
              <a:prstDash val="lg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Ellipszis 52"/>
            <p:cNvSpPr/>
            <p:nvPr/>
          </p:nvSpPr>
          <p:spPr>
            <a:xfrm>
              <a:off x="4663287" y="2950316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2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55" name="Ellipszis 54"/>
            <p:cNvSpPr/>
            <p:nvPr/>
          </p:nvSpPr>
          <p:spPr>
            <a:xfrm>
              <a:off x="8837872" y="3130316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7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56" name="Egyenes összekötő nyíllal 55"/>
            <p:cNvCxnSpPr>
              <a:stCxn id="21" idx="6"/>
              <a:endCxn id="53" idx="3"/>
            </p:cNvCxnSpPr>
            <p:nvPr/>
          </p:nvCxnSpPr>
          <p:spPr>
            <a:xfrm flipV="1">
              <a:off x="2810044" y="3103956"/>
              <a:ext cx="1879603" cy="104127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Egyenes összekötő nyíllal 57"/>
            <p:cNvCxnSpPr>
              <a:stCxn id="53" idx="5"/>
              <a:endCxn id="55" idx="2"/>
            </p:cNvCxnSpPr>
            <p:nvPr/>
          </p:nvCxnSpPr>
          <p:spPr>
            <a:xfrm>
              <a:off x="4816927" y="3103956"/>
              <a:ext cx="4020945" cy="11636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Egyenes összekötő nyíllal 60"/>
            <p:cNvCxnSpPr>
              <a:stCxn id="245" idx="6"/>
              <a:endCxn id="55" idx="3"/>
            </p:cNvCxnSpPr>
            <p:nvPr/>
          </p:nvCxnSpPr>
          <p:spPr>
            <a:xfrm flipV="1">
              <a:off x="7877684" y="3283956"/>
              <a:ext cx="986548" cy="194370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Egyenes összekötő nyíllal 64"/>
            <p:cNvCxnSpPr>
              <a:stCxn id="239" idx="6"/>
              <a:endCxn id="55" idx="3"/>
            </p:cNvCxnSpPr>
            <p:nvPr/>
          </p:nvCxnSpPr>
          <p:spPr>
            <a:xfrm flipV="1">
              <a:off x="6435296" y="3283956"/>
              <a:ext cx="2428936" cy="86127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Szövegdoboz 67"/>
            <p:cNvSpPr txBox="1"/>
            <p:nvPr/>
          </p:nvSpPr>
          <p:spPr>
            <a:xfrm>
              <a:off x="6931232" y="3749820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G</a:t>
              </a:r>
              <a:endParaRPr lang="hu-HU" dirty="0"/>
            </a:p>
          </p:txBody>
        </p:sp>
        <p:sp>
          <p:nvSpPr>
            <p:cNvPr id="69" name="Szövegdoboz 68"/>
            <p:cNvSpPr txBox="1"/>
            <p:nvPr/>
          </p:nvSpPr>
          <p:spPr>
            <a:xfrm>
              <a:off x="6866431" y="4456778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H</a:t>
              </a:r>
              <a:endParaRPr lang="hu-HU" dirty="0"/>
            </a:p>
          </p:txBody>
        </p:sp>
        <p:sp>
          <p:nvSpPr>
            <p:cNvPr id="70" name="Szövegdoboz 69"/>
            <p:cNvSpPr txBox="1"/>
            <p:nvPr/>
          </p:nvSpPr>
          <p:spPr>
            <a:xfrm>
              <a:off x="6856220" y="5593370"/>
              <a:ext cx="2423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I</a:t>
              </a:r>
              <a:endParaRPr lang="hu-HU" dirty="0"/>
            </a:p>
          </p:txBody>
        </p:sp>
        <p:sp>
          <p:nvSpPr>
            <p:cNvPr id="71" name="Szövegdoboz 70"/>
            <p:cNvSpPr txBox="1"/>
            <p:nvPr/>
          </p:nvSpPr>
          <p:spPr>
            <a:xfrm>
              <a:off x="8258430" y="4068021"/>
              <a:ext cx="25840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J</a:t>
              </a:r>
              <a:endParaRPr lang="hu-HU" dirty="0"/>
            </a:p>
          </p:txBody>
        </p:sp>
      </p:grpSp>
      <p:sp>
        <p:nvSpPr>
          <p:cNvPr id="64" name="Szövegdoboz 63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05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66" name="Szövegdoboz 65"/>
          <p:cNvSpPr txBox="1"/>
          <p:nvPr/>
        </p:nvSpPr>
        <p:spPr>
          <a:xfrm>
            <a:off x="2646947" y="1070308"/>
            <a:ext cx="572945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feladat szövege a megfelelő Excel fájlban.</a:t>
            </a:r>
          </a:p>
          <a:p>
            <a:r>
              <a:rPr lang="hu-HU" sz="2000" dirty="0" smtClean="0">
                <a:solidFill>
                  <a:srgbClr val="FF0000"/>
                </a:solidFill>
              </a:rPr>
              <a:t>A megoldás videón és írott formában az Excel fájlban.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658307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978949"/>
              </p:ext>
            </p:extLst>
          </p:nvPr>
        </p:nvGraphicFramePr>
        <p:xfrm>
          <a:off x="-7251" y="-17680"/>
          <a:ext cx="2255178" cy="260922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4061801" y="217830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6090863" y="326515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>
            <a:off x="4241801" y="2268304"/>
            <a:ext cx="1849062" cy="108685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3"/>
          </p:cNvCxnSpPr>
          <p:nvPr/>
        </p:nvCxnSpPr>
        <p:spPr>
          <a:xfrm flipV="1">
            <a:off x="6270863" y="2331944"/>
            <a:ext cx="1442550" cy="1023212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7687053" y="217830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5" idx="2"/>
          </p:cNvCxnSpPr>
          <p:nvPr/>
        </p:nvCxnSpPr>
        <p:spPr>
          <a:xfrm flipV="1">
            <a:off x="6270863" y="3354855"/>
            <a:ext cx="2858578" cy="3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9129441" y="3264855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7840693" y="2331944"/>
            <a:ext cx="1315108" cy="95927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5766775" y="2079213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5544277" y="2375760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5124182" y="2803371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256" name="Szövegdoboz 255"/>
          <p:cNvSpPr txBox="1"/>
          <p:nvPr/>
        </p:nvSpPr>
        <p:spPr>
          <a:xfrm>
            <a:off x="9135185" y="2066694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sp>
        <p:nvSpPr>
          <p:cNvPr id="257" name="Szövegdoboz 256"/>
          <p:cNvSpPr txBox="1"/>
          <p:nvPr/>
        </p:nvSpPr>
        <p:spPr>
          <a:xfrm>
            <a:off x="7480177" y="3202009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F</a:t>
            </a:r>
            <a:endParaRPr lang="hu-HU" dirty="0"/>
          </a:p>
        </p:txBody>
      </p:sp>
      <p:cxnSp>
        <p:nvCxnSpPr>
          <p:cNvPr id="51" name="Egyenes összekötő nyíllal 50"/>
          <p:cNvCxnSpPr>
            <a:stCxn id="21" idx="6"/>
            <a:endCxn id="245" idx="2"/>
          </p:cNvCxnSpPr>
          <p:nvPr/>
        </p:nvCxnSpPr>
        <p:spPr>
          <a:xfrm>
            <a:off x="4241801" y="2268304"/>
            <a:ext cx="4887640" cy="10865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Szövegdoboz 53"/>
          <p:cNvSpPr txBox="1"/>
          <p:nvPr/>
        </p:nvSpPr>
        <p:spPr>
          <a:xfrm>
            <a:off x="8349809" y="252453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sp>
        <p:nvSpPr>
          <p:cNvPr id="53" name="Ellipszis 52"/>
          <p:cNvSpPr/>
          <p:nvPr/>
        </p:nvSpPr>
        <p:spPr>
          <a:xfrm>
            <a:off x="11132305" y="217600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5" name="Egyenes összekötő nyíllal 54"/>
          <p:cNvCxnSpPr>
            <a:stCxn id="21" idx="6"/>
            <a:endCxn id="239" idx="2"/>
          </p:cNvCxnSpPr>
          <p:nvPr/>
        </p:nvCxnSpPr>
        <p:spPr>
          <a:xfrm>
            <a:off x="4241801" y="2268304"/>
            <a:ext cx="344525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Egyenes összekötő nyíllal 56"/>
          <p:cNvCxnSpPr>
            <a:stCxn id="239" idx="6"/>
            <a:endCxn id="53" idx="2"/>
          </p:cNvCxnSpPr>
          <p:nvPr/>
        </p:nvCxnSpPr>
        <p:spPr>
          <a:xfrm flipV="1">
            <a:off x="7867053" y="2266004"/>
            <a:ext cx="3265252" cy="23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Egyenes összekötő nyíllal 59"/>
          <p:cNvCxnSpPr>
            <a:stCxn id="245" idx="7"/>
            <a:endCxn id="53" idx="2"/>
          </p:cNvCxnSpPr>
          <p:nvPr/>
        </p:nvCxnSpPr>
        <p:spPr>
          <a:xfrm flipV="1">
            <a:off x="9283081" y="2266004"/>
            <a:ext cx="1849224" cy="10252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Szövegdoboz 68"/>
          <p:cNvSpPr txBox="1"/>
          <p:nvPr/>
        </p:nvSpPr>
        <p:spPr>
          <a:xfrm>
            <a:off x="7414612" y="3634981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G</a:t>
            </a:r>
            <a:endParaRPr lang="hu-HU" dirty="0"/>
          </a:p>
        </p:txBody>
      </p:sp>
      <p:sp>
        <p:nvSpPr>
          <p:cNvPr id="56" name="Ellipszis 55"/>
          <p:cNvSpPr/>
          <p:nvPr/>
        </p:nvSpPr>
        <p:spPr>
          <a:xfrm>
            <a:off x="9241010" y="4297368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8" name="Egyenes összekötő nyíllal 57"/>
          <p:cNvCxnSpPr>
            <a:stCxn id="233" idx="6"/>
            <a:endCxn id="56" idx="2"/>
          </p:cNvCxnSpPr>
          <p:nvPr/>
        </p:nvCxnSpPr>
        <p:spPr>
          <a:xfrm>
            <a:off x="6270863" y="3355156"/>
            <a:ext cx="2970147" cy="10322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Egyenes összekötő nyíllal 58"/>
          <p:cNvCxnSpPr>
            <a:stCxn id="56" idx="7"/>
            <a:endCxn id="53" idx="3"/>
          </p:cNvCxnSpPr>
          <p:nvPr/>
        </p:nvCxnSpPr>
        <p:spPr>
          <a:xfrm flipV="1">
            <a:off x="9394650" y="2329644"/>
            <a:ext cx="1764015" cy="19940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Egyenes összekötő nyíllal 61"/>
          <p:cNvCxnSpPr>
            <a:stCxn id="245" idx="4"/>
            <a:endCxn id="56" idx="0"/>
          </p:cNvCxnSpPr>
          <p:nvPr/>
        </p:nvCxnSpPr>
        <p:spPr>
          <a:xfrm>
            <a:off x="9219441" y="3444855"/>
            <a:ext cx="111569" cy="8525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Szövegdoboz 64"/>
          <p:cNvSpPr txBox="1"/>
          <p:nvPr/>
        </p:nvSpPr>
        <p:spPr>
          <a:xfrm>
            <a:off x="9473287" y="2895523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H</a:t>
            </a:r>
            <a:endParaRPr lang="hu-HU" dirty="0"/>
          </a:p>
        </p:txBody>
      </p:sp>
      <p:sp>
        <p:nvSpPr>
          <p:cNvPr id="66" name="Szövegdoboz 65"/>
          <p:cNvSpPr txBox="1"/>
          <p:nvPr/>
        </p:nvSpPr>
        <p:spPr>
          <a:xfrm>
            <a:off x="9109955" y="3678362"/>
            <a:ext cx="242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I</a:t>
            </a:r>
            <a:endParaRPr lang="hu-HU" dirty="0"/>
          </a:p>
        </p:txBody>
      </p:sp>
      <p:sp>
        <p:nvSpPr>
          <p:cNvPr id="67" name="Szövegdoboz 66"/>
          <p:cNvSpPr txBox="1"/>
          <p:nvPr/>
        </p:nvSpPr>
        <p:spPr>
          <a:xfrm>
            <a:off x="10066454" y="3268072"/>
            <a:ext cx="2584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J</a:t>
            </a:r>
            <a:endParaRPr lang="hu-HU" dirty="0"/>
          </a:p>
        </p:txBody>
      </p:sp>
      <p:sp>
        <p:nvSpPr>
          <p:cNvPr id="63" name="Szövegdoboz 62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06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64" name="Szövegdoboz 63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0214258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/>
          <p:cNvSpPr/>
          <p:nvPr/>
        </p:nvSpPr>
        <p:spPr>
          <a:xfrm>
            <a:off x="721894" y="114681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872261" y="483250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8" name="Téglalap 7"/>
          <p:cNvSpPr/>
          <p:nvPr/>
        </p:nvSpPr>
        <p:spPr>
          <a:xfrm>
            <a:off x="2041357" y="131154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RÉSZLETESEN KIDOLGOZOTT FELADATOK 6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hu-HU" sz="2000" b="1" dirty="0">
              <a:solidFill>
                <a:srgbClr val="C00000"/>
              </a:solidFill>
            </a:endParaRPr>
          </a:p>
        </p:txBody>
      </p:sp>
      <p:graphicFrame>
        <p:nvGraphicFramePr>
          <p:cNvPr id="7" name="Táblázat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29146709"/>
              </p:ext>
            </p:extLst>
          </p:nvPr>
        </p:nvGraphicFramePr>
        <p:xfrm>
          <a:off x="4131612" y="1916257"/>
          <a:ext cx="3279840" cy="2620499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93280"/>
                <a:gridCol w="1093280"/>
                <a:gridCol w="1093280"/>
              </a:tblGrid>
              <a:tr h="82661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3718223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áblázat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27121430"/>
              </p:ext>
            </p:extLst>
          </p:nvPr>
        </p:nvGraphicFramePr>
        <p:xfrm>
          <a:off x="0" y="0"/>
          <a:ext cx="3279840" cy="2580409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93280"/>
                <a:gridCol w="1093280"/>
                <a:gridCol w="1093280"/>
              </a:tblGrid>
              <a:tr h="82661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753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35" name="Ellipszis 34"/>
          <p:cNvSpPr/>
          <p:nvPr/>
        </p:nvSpPr>
        <p:spPr>
          <a:xfrm>
            <a:off x="2875220" y="3649915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36" name="Egyenes összekötő nyíllal 35"/>
          <p:cNvCxnSpPr>
            <a:stCxn id="35" idx="6"/>
            <a:endCxn id="38" idx="2"/>
          </p:cNvCxnSpPr>
          <p:nvPr/>
        </p:nvCxnSpPr>
        <p:spPr>
          <a:xfrm flipV="1">
            <a:off x="3055220" y="2676207"/>
            <a:ext cx="1765718" cy="1063708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Ellipszis 37"/>
          <p:cNvSpPr/>
          <p:nvPr/>
        </p:nvSpPr>
        <p:spPr>
          <a:xfrm>
            <a:off x="4820938" y="2586207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41" name="Ellipszis 40"/>
          <p:cNvSpPr/>
          <p:nvPr/>
        </p:nvSpPr>
        <p:spPr>
          <a:xfrm>
            <a:off x="3634161" y="5582989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44" name="Egyenes összekötő nyíllal 43"/>
          <p:cNvCxnSpPr>
            <a:stCxn id="35" idx="6"/>
            <a:endCxn id="101" idx="2"/>
          </p:cNvCxnSpPr>
          <p:nvPr/>
        </p:nvCxnSpPr>
        <p:spPr>
          <a:xfrm flipV="1">
            <a:off x="3055220" y="3737661"/>
            <a:ext cx="4157103" cy="22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Egyenes összekötő nyíllal 46"/>
          <p:cNvCxnSpPr>
            <a:stCxn id="35" idx="6"/>
            <a:endCxn id="41" idx="2"/>
          </p:cNvCxnSpPr>
          <p:nvPr/>
        </p:nvCxnSpPr>
        <p:spPr>
          <a:xfrm>
            <a:off x="3055220" y="3739915"/>
            <a:ext cx="578941" cy="193307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0" name="Csoportba foglalás 49"/>
          <p:cNvGrpSpPr/>
          <p:nvPr/>
        </p:nvGrpSpPr>
        <p:grpSpPr>
          <a:xfrm>
            <a:off x="3279840" y="2785225"/>
            <a:ext cx="999234" cy="588162"/>
            <a:chOff x="2451219" y="2817354"/>
            <a:chExt cx="999234" cy="588162"/>
          </a:xfrm>
        </p:grpSpPr>
        <p:grpSp>
          <p:nvGrpSpPr>
            <p:cNvPr id="51" name="Csoportba foglalás 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59" name="Téglalap 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60" name="Téglalap 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1" name="Téglalap 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2" name="Téglalap 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3" name="Téglalap 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4" name="Téglalap 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5" name="Téglalap 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52" name="Szövegdoboz 51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53" name="Szövegdoboz 5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54" name="Szövegdoboz 53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55" name="Szövegdoboz 54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56" name="Szövegdoboz 5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57" name="Szövegdoboz 56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58" name="Szövegdoboz 57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grpSp>
        <p:nvGrpSpPr>
          <p:cNvPr id="66" name="Csoportba foglalás 65"/>
          <p:cNvGrpSpPr/>
          <p:nvPr/>
        </p:nvGrpSpPr>
        <p:grpSpPr>
          <a:xfrm>
            <a:off x="4769213" y="3513967"/>
            <a:ext cx="999234" cy="588162"/>
            <a:chOff x="2451219" y="2817354"/>
            <a:chExt cx="999234" cy="588162"/>
          </a:xfrm>
        </p:grpSpPr>
        <p:grpSp>
          <p:nvGrpSpPr>
            <p:cNvPr id="67" name="Csoportba foglalás 66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75" name="Téglalap 74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76" name="Téglalap 75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7" name="Téglalap 76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8" name="Téglalap 77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9" name="Téglalap 78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0" name="Téglalap 79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1" name="Téglalap 80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68" name="Szövegdoboz 67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69" name="Szövegdoboz 68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/>
                <a:t>5</a:t>
              </a:r>
            </a:p>
          </p:txBody>
        </p:sp>
        <p:sp>
          <p:nvSpPr>
            <p:cNvPr id="70" name="Szövegdoboz 69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71" name="Szövegdoboz 70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72" name="Szövegdoboz 71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73" name="Szövegdoboz 72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74" name="Szövegdoboz 73"/>
            <p:cNvSpPr txBox="1"/>
            <p:nvPr/>
          </p:nvSpPr>
          <p:spPr>
            <a:xfrm>
              <a:off x="2839267" y="2987375"/>
              <a:ext cx="25519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grpSp>
        <p:nvGrpSpPr>
          <p:cNvPr id="82" name="Csoportba foglalás 81"/>
          <p:cNvGrpSpPr/>
          <p:nvPr/>
        </p:nvGrpSpPr>
        <p:grpSpPr>
          <a:xfrm>
            <a:off x="2213134" y="4118055"/>
            <a:ext cx="999234" cy="588162"/>
            <a:chOff x="2451219" y="2817354"/>
            <a:chExt cx="999234" cy="588162"/>
          </a:xfrm>
        </p:grpSpPr>
        <p:grpSp>
          <p:nvGrpSpPr>
            <p:cNvPr id="83" name="Csoportba foglalás 8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91" name="Téglalap 9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92" name="Téglalap 9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3" name="Téglalap 9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4" name="Téglalap 9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5" name="Téglalap 9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6" name="Téglalap 9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7" name="Téglalap 9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84" name="Szövegdoboz 83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85" name="Szövegdoboz 8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86" name="Szövegdoboz 85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87" name="Szövegdoboz 86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88" name="Szövegdoboz 87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89" name="Szövegdoboz 88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90" name="Szövegdoboz 89"/>
            <p:cNvSpPr txBox="1"/>
            <p:nvPr/>
          </p:nvSpPr>
          <p:spPr>
            <a:xfrm>
              <a:off x="2839267" y="2987375"/>
              <a:ext cx="25519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sp>
        <p:nvSpPr>
          <p:cNvPr id="101" name="Ellipszis 100"/>
          <p:cNvSpPr/>
          <p:nvPr/>
        </p:nvSpPr>
        <p:spPr>
          <a:xfrm>
            <a:off x="7212323" y="3647661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102" name="Egyenes összekötő nyíllal 101"/>
          <p:cNvCxnSpPr>
            <a:stCxn id="38" idx="6"/>
            <a:endCxn id="207" idx="2"/>
          </p:cNvCxnSpPr>
          <p:nvPr/>
        </p:nvCxnSpPr>
        <p:spPr>
          <a:xfrm flipV="1">
            <a:off x="5000938" y="2120185"/>
            <a:ext cx="5923078" cy="5560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Egyenes összekötő nyíllal 104"/>
          <p:cNvCxnSpPr>
            <a:stCxn id="38" idx="6"/>
            <a:endCxn id="101" idx="2"/>
          </p:cNvCxnSpPr>
          <p:nvPr/>
        </p:nvCxnSpPr>
        <p:spPr>
          <a:xfrm>
            <a:off x="5000938" y="2676207"/>
            <a:ext cx="2211385" cy="1061454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7" name="Csoportba foglalás 106"/>
          <p:cNvGrpSpPr/>
          <p:nvPr/>
        </p:nvGrpSpPr>
        <p:grpSpPr>
          <a:xfrm>
            <a:off x="6488509" y="2016520"/>
            <a:ext cx="1034342" cy="588162"/>
            <a:chOff x="2451219" y="2817354"/>
            <a:chExt cx="1034342" cy="588162"/>
          </a:xfrm>
        </p:grpSpPr>
        <p:grpSp>
          <p:nvGrpSpPr>
            <p:cNvPr id="108" name="Csoportba foglalás 107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16" name="Téglalap 115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17" name="Téglalap 116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8" name="Téglalap 11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9" name="Téglalap 11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0" name="Téglalap 11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1" name="Téglalap 12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2" name="Téglalap 12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09" name="Szövegdoboz 108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10" name="Szövegdoboz 109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11" name="Szövegdoboz 110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12" name="Szövegdoboz 111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13" name="Szövegdoboz 112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14" name="Szövegdoboz 113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115" name="Szövegdoboz 114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grpSp>
        <p:nvGrpSpPr>
          <p:cNvPr id="123" name="Csoportba foglalás 122"/>
          <p:cNvGrpSpPr/>
          <p:nvPr/>
        </p:nvGrpSpPr>
        <p:grpSpPr>
          <a:xfrm>
            <a:off x="5485628" y="2825455"/>
            <a:ext cx="999234" cy="588162"/>
            <a:chOff x="2451219" y="2817354"/>
            <a:chExt cx="999234" cy="588162"/>
          </a:xfrm>
        </p:grpSpPr>
        <p:grpSp>
          <p:nvGrpSpPr>
            <p:cNvPr id="124" name="Csoportba foglalás 12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32" name="Téglalap 13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33" name="Téglalap 13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4" name="Téglalap 13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5" name="Téglalap 13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6" name="Téglalap 13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7" name="Téglalap 13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8" name="Téglalap 13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25" name="Szövegdoboz 124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26" name="Szövegdoboz 12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27" name="Szövegdoboz 126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28" name="Szövegdoboz 127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29" name="Szövegdoboz 128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30" name="Szövegdoboz 129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31" name="Szövegdoboz 130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cxnSp>
        <p:nvCxnSpPr>
          <p:cNvPr id="141" name="Egyenes összekötő nyíllal 140"/>
          <p:cNvCxnSpPr>
            <a:stCxn id="41" idx="6"/>
            <a:endCxn id="38" idx="2"/>
          </p:cNvCxnSpPr>
          <p:nvPr/>
        </p:nvCxnSpPr>
        <p:spPr>
          <a:xfrm flipV="1">
            <a:off x="3814161" y="2676207"/>
            <a:ext cx="1006777" cy="2996782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4" name="Csoportba foglalás 143"/>
          <p:cNvGrpSpPr/>
          <p:nvPr/>
        </p:nvGrpSpPr>
        <p:grpSpPr>
          <a:xfrm>
            <a:off x="3634161" y="4617138"/>
            <a:ext cx="999234" cy="588162"/>
            <a:chOff x="2451219" y="2817354"/>
            <a:chExt cx="999234" cy="588162"/>
          </a:xfrm>
        </p:grpSpPr>
        <p:grpSp>
          <p:nvGrpSpPr>
            <p:cNvPr id="145" name="Csoportba foglalás 14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53" name="Téglalap 15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54" name="Téglalap 15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5" name="Téglalap 15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6" name="Téglalap 15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7" name="Téglalap 15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8" name="Téglalap 15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9" name="Téglalap 15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46" name="Szövegdoboz 145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47" name="Szövegdoboz 14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48" name="Szövegdoboz 147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49" name="Szövegdoboz 148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50" name="Szövegdoboz 149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51" name="Szövegdoboz 150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52" name="Szövegdoboz 151"/>
            <p:cNvSpPr txBox="1"/>
            <p:nvPr/>
          </p:nvSpPr>
          <p:spPr>
            <a:xfrm>
              <a:off x="2705157" y="3002923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163" name="Ellipszis 162"/>
          <p:cNvSpPr/>
          <p:nvPr/>
        </p:nvSpPr>
        <p:spPr>
          <a:xfrm>
            <a:off x="10104885" y="5582386"/>
            <a:ext cx="180000" cy="180000"/>
          </a:xfrm>
          <a:prstGeom prst="ellipse">
            <a:avLst/>
          </a:prstGeom>
          <a:solidFill>
            <a:srgbClr val="7030A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164" name="Egyenes összekötő nyíllal 163"/>
          <p:cNvCxnSpPr>
            <a:stCxn id="41" idx="6"/>
            <a:endCxn id="101" idx="2"/>
          </p:cNvCxnSpPr>
          <p:nvPr/>
        </p:nvCxnSpPr>
        <p:spPr>
          <a:xfrm flipV="1">
            <a:off x="3814161" y="3737661"/>
            <a:ext cx="3398162" cy="193532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Egyenes összekötő nyíllal 164"/>
          <p:cNvCxnSpPr>
            <a:stCxn id="41" idx="6"/>
            <a:endCxn id="163" idx="2"/>
          </p:cNvCxnSpPr>
          <p:nvPr/>
        </p:nvCxnSpPr>
        <p:spPr>
          <a:xfrm flipV="1">
            <a:off x="3814161" y="5672386"/>
            <a:ext cx="6290724" cy="60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68" name="Csoportba foglalás 167"/>
          <p:cNvGrpSpPr/>
          <p:nvPr/>
        </p:nvGrpSpPr>
        <p:grpSpPr>
          <a:xfrm>
            <a:off x="4813395" y="4863878"/>
            <a:ext cx="999234" cy="588162"/>
            <a:chOff x="2451219" y="2817354"/>
            <a:chExt cx="999234" cy="588162"/>
          </a:xfrm>
        </p:grpSpPr>
        <p:grpSp>
          <p:nvGrpSpPr>
            <p:cNvPr id="169" name="Csoportba foglalás 16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77" name="Téglalap 17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78" name="Téglalap 17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9" name="Téglalap 17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0" name="Téglalap 17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1" name="Téglalap 18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2" name="Téglalap 18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3" name="Téglalap 182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70" name="Szövegdoboz 169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71" name="Szövegdoboz 170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72" name="Szövegdoboz 171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73" name="Szövegdoboz 172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74" name="Szövegdoboz 173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175" name="Szövegdoboz 174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76" name="Szövegdoboz 175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</a:t>
              </a:r>
              <a:endParaRPr lang="hu-HU" sz="1000" dirty="0"/>
            </a:p>
          </p:txBody>
        </p:sp>
      </p:grpSp>
      <p:grpSp>
        <p:nvGrpSpPr>
          <p:cNvPr id="184" name="Csoportba foglalás 183"/>
          <p:cNvGrpSpPr/>
          <p:nvPr/>
        </p:nvGrpSpPr>
        <p:grpSpPr>
          <a:xfrm>
            <a:off x="4825418" y="5639276"/>
            <a:ext cx="1034342" cy="588162"/>
            <a:chOff x="2451219" y="2817354"/>
            <a:chExt cx="1034342" cy="588162"/>
          </a:xfrm>
        </p:grpSpPr>
        <p:grpSp>
          <p:nvGrpSpPr>
            <p:cNvPr id="185" name="Csoportba foglalás 18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93" name="Téglalap 19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94" name="Téglalap 19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5" name="Téglalap 19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6" name="Téglalap 19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7" name="Téglalap 19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8" name="Téglalap 19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9" name="Téglalap 19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86" name="Szövegdoboz 185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87" name="Szövegdoboz 18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88" name="Szövegdoboz 187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89" name="Szövegdoboz 188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90" name="Szövegdoboz 189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91" name="Szövegdoboz 190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92" name="Szövegdoboz 191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G</a:t>
              </a:r>
              <a:endParaRPr lang="hu-HU" sz="1000" dirty="0"/>
            </a:p>
          </p:txBody>
        </p:sp>
      </p:grpSp>
      <p:cxnSp>
        <p:nvCxnSpPr>
          <p:cNvPr id="206" name="Egyenes összekötő nyíllal 205"/>
          <p:cNvCxnSpPr>
            <a:stCxn id="101" idx="6"/>
            <a:endCxn id="163" idx="2"/>
          </p:cNvCxnSpPr>
          <p:nvPr/>
        </p:nvCxnSpPr>
        <p:spPr>
          <a:xfrm>
            <a:off x="7392323" y="3737661"/>
            <a:ext cx="2712562" cy="1934725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7" name="Ellipszis 206"/>
          <p:cNvSpPr/>
          <p:nvPr/>
        </p:nvSpPr>
        <p:spPr>
          <a:xfrm>
            <a:off x="10924016" y="2030185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08" name="Egyenes összekötő nyíllal 207"/>
          <p:cNvCxnSpPr>
            <a:stCxn id="101" idx="6"/>
            <a:endCxn id="207" idx="2"/>
          </p:cNvCxnSpPr>
          <p:nvPr/>
        </p:nvCxnSpPr>
        <p:spPr>
          <a:xfrm flipV="1">
            <a:off x="7392323" y="2120185"/>
            <a:ext cx="3531693" cy="161747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1" name="Csoportba foglalás 210"/>
          <p:cNvGrpSpPr/>
          <p:nvPr/>
        </p:nvGrpSpPr>
        <p:grpSpPr>
          <a:xfrm>
            <a:off x="7923333" y="3121756"/>
            <a:ext cx="1034342" cy="588162"/>
            <a:chOff x="2451219" y="2817354"/>
            <a:chExt cx="1034342" cy="588162"/>
          </a:xfrm>
        </p:grpSpPr>
        <p:grpSp>
          <p:nvGrpSpPr>
            <p:cNvPr id="212" name="Csoportba foglalás 211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20" name="Téglalap 219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21" name="Téglalap 220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2" name="Téglalap 221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3" name="Téglalap 222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4" name="Téglalap 223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5" name="Téglalap 224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6" name="Téglalap 225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13" name="Szövegdoboz 212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214" name="Szövegdoboz 213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215" name="Szövegdoboz 214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216" name="Szövegdoboz 215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14</a:t>
              </a:r>
              <a:endParaRPr lang="hu-HU" sz="1000" dirty="0"/>
            </a:p>
          </p:txBody>
        </p:sp>
        <p:sp>
          <p:nvSpPr>
            <p:cNvPr id="217" name="Szövegdoboz 216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218" name="Szövegdoboz 217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219" name="Szövegdoboz 218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H</a:t>
              </a:r>
              <a:endParaRPr lang="hu-HU" sz="1000" dirty="0"/>
            </a:p>
          </p:txBody>
        </p:sp>
      </p:grpSp>
      <p:grpSp>
        <p:nvGrpSpPr>
          <p:cNvPr id="227" name="Csoportba foglalás 226"/>
          <p:cNvGrpSpPr/>
          <p:nvPr/>
        </p:nvGrpSpPr>
        <p:grpSpPr>
          <a:xfrm>
            <a:off x="7944172" y="3776115"/>
            <a:ext cx="1034342" cy="588162"/>
            <a:chOff x="2451219" y="2817354"/>
            <a:chExt cx="1034342" cy="588162"/>
          </a:xfrm>
        </p:grpSpPr>
        <p:grpSp>
          <p:nvGrpSpPr>
            <p:cNvPr id="228" name="Csoportba foglalás 227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36" name="Téglalap 235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37" name="Téglalap 236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38" name="Téglalap 23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39" name="Téglalap 23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0" name="Téglalap 23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1" name="Téglalap 24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2" name="Téglalap 24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29" name="Szövegdoboz 228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230" name="Szövegdoboz 229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231" name="Szövegdoboz 230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232" name="Szövegdoboz 231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233" name="Szövegdoboz 232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34" name="Szövegdoboz 233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235" name="Szövegdoboz 234"/>
            <p:cNvSpPr txBox="1"/>
            <p:nvPr/>
          </p:nvSpPr>
          <p:spPr>
            <a:xfrm>
              <a:off x="2839267" y="2987375"/>
              <a:ext cx="21672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I</a:t>
              </a:r>
              <a:endParaRPr lang="hu-HU" sz="1000" dirty="0"/>
            </a:p>
          </p:txBody>
        </p:sp>
      </p:grpSp>
      <p:cxnSp>
        <p:nvCxnSpPr>
          <p:cNvPr id="247" name="Egyenes összekötő nyíllal 246"/>
          <p:cNvCxnSpPr>
            <a:stCxn id="163" idx="6"/>
            <a:endCxn id="207" idx="2"/>
          </p:cNvCxnSpPr>
          <p:nvPr/>
        </p:nvCxnSpPr>
        <p:spPr>
          <a:xfrm flipV="1">
            <a:off x="10284885" y="2120185"/>
            <a:ext cx="639131" cy="3552201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49" name="Csoportba foglalás 248"/>
          <p:cNvGrpSpPr/>
          <p:nvPr/>
        </p:nvGrpSpPr>
        <p:grpSpPr>
          <a:xfrm>
            <a:off x="10284885" y="4663465"/>
            <a:ext cx="1034342" cy="588162"/>
            <a:chOff x="2451219" y="2817354"/>
            <a:chExt cx="1034342" cy="588162"/>
          </a:xfrm>
        </p:grpSpPr>
        <p:grpSp>
          <p:nvGrpSpPr>
            <p:cNvPr id="250" name="Csoportba foglalás 24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58" name="Téglalap 25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59" name="Téglalap 25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0" name="Téglalap 25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1" name="Téglalap 26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2" name="Téglalap 26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3" name="Téglalap 26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4" name="Téglalap 26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51" name="Szövegdoboz 250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252" name="Szövegdoboz 25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53" name="Szövegdoboz 252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15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54" name="Szövegdoboz 253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255" name="Szövegdoboz 25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56" name="Szövegdoboz 25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257" name="Szövegdoboz 256"/>
            <p:cNvSpPr txBox="1"/>
            <p:nvPr/>
          </p:nvSpPr>
          <p:spPr>
            <a:xfrm>
              <a:off x="2839267" y="2987375"/>
              <a:ext cx="22634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J</a:t>
              </a:r>
              <a:endParaRPr lang="hu-HU" sz="1000" dirty="0"/>
            </a:p>
          </p:txBody>
        </p:sp>
      </p:grpSp>
      <p:sp>
        <p:nvSpPr>
          <p:cNvPr id="276" name="Szövegdoboz 275"/>
          <p:cNvSpPr txBox="1"/>
          <p:nvPr/>
        </p:nvSpPr>
        <p:spPr>
          <a:xfrm>
            <a:off x="4200593" y="1576147"/>
            <a:ext cx="24960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Kritikus út: A -&gt; E -&gt; I -&gt; J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42579688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31424135"/>
              </p:ext>
            </p:extLst>
          </p:nvPr>
        </p:nvGraphicFramePr>
        <p:xfrm>
          <a:off x="-7251" y="-17680"/>
          <a:ext cx="2255178" cy="25679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TEVÉKENYSÉG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A TEVÉKENYSÉG IDŐIGÉNYE (nap)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KÖZVETLENÜL MEGELŐZŐ TEVÉKENYSÉGEK</a:t>
                      </a:r>
                    </a:p>
                  </a:txBody>
                  <a:tcPr marL="9525" marR="9525" marT="9525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A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–</a:t>
                      </a:r>
                    </a:p>
                  </a:txBody>
                  <a:tcPr marL="9525" marR="9525" marT="9525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B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–</a:t>
                      </a:r>
                    </a:p>
                  </a:txBody>
                  <a:tcPr marL="9525" marR="9525" marT="9525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C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</a:t>
                      </a:r>
                    </a:p>
                  </a:txBody>
                  <a:tcPr marL="9525" marR="9525" marT="9525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D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</a:t>
                      </a:r>
                    </a:p>
                  </a:txBody>
                  <a:tcPr marL="9525" marR="9525" marT="9525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E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</a:t>
                      </a:r>
                    </a:p>
                  </a:txBody>
                  <a:tcPr marL="9525" marR="9525" marT="9525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F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B, E</a:t>
                      </a:r>
                    </a:p>
                  </a:txBody>
                  <a:tcPr marL="9525" marR="9525" marT="9525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G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</a:t>
                      </a:r>
                    </a:p>
                  </a:txBody>
                  <a:tcPr marL="9525" marR="9525" marT="9525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0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H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C, D</a:t>
                      </a:r>
                    </a:p>
                  </a:txBody>
                  <a:tcPr marL="9525" marR="9525" marT="9525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I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C, D</a:t>
                      </a:r>
                    </a:p>
                  </a:txBody>
                  <a:tcPr marL="9525" marR="9525" marT="9525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J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A, G, H</a:t>
                      </a:r>
                    </a:p>
                  </a:txBody>
                  <a:tcPr marL="9525" marR="9525" marT="9525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1" i="0" u="none" strike="noStrike">
                          <a:solidFill>
                            <a:srgbClr val="FFFFFF"/>
                          </a:solidFill>
                          <a:effectLst/>
                          <a:latin typeface="Calibri" panose="020F0502020204030204" pitchFamily="34" charset="0"/>
                        </a:rPr>
                        <a:t>K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hu-HU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F, I</a:t>
                      </a:r>
                    </a:p>
                  </a:txBody>
                  <a:tcPr marL="9525" marR="9525" marT="9525" marB="0" anchor="ctr"/>
                </a:tc>
              </a:tr>
            </a:tbl>
          </a:graphicData>
        </a:graphic>
      </p:graphicFrame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grpSp>
        <p:nvGrpSpPr>
          <p:cNvPr id="17" name="Csoportba foglalás 16"/>
          <p:cNvGrpSpPr/>
          <p:nvPr/>
        </p:nvGrpSpPr>
        <p:grpSpPr>
          <a:xfrm>
            <a:off x="2668311" y="2033925"/>
            <a:ext cx="9036642" cy="4300819"/>
            <a:chOff x="2668311" y="2033925"/>
            <a:chExt cx="9036642" cy="4300819"/>
          </a:xfrm>
        </p:grpSpPr>
        <p:sp>
          <p:nvSpPr>
            <p:cNvPr id="21" name="Ellipszis 20"/>
            <p:cNvSpPr/>
            <p:nvPr/>
          </p:nvSpPr>
          <p:spPr>
            <a:xfrm>
              <a:off x="2668311" y="4548110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1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33" name="Ellipszis 232"/>
            <p:cNvSpPr/>
            <p:nvPr/>
          </p:nvSpPr>
          <p:spPr>
            <a:xfrm>
              <a:off x="4772805" y="3120777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2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35" name="Egyenes összekötő nyíllal 234"/>
            <p:cNvCxnSpPr>
              <a:stCxn id="21" idx="6"/>
              <a:endCxn id="233" idx="2"/>
            </p:cNvCxnSpPr>
            <p:nvPr/>
          </p:nvCxnSpPr>
          <p:spPr>
            <a:xfrm flipV="1">
              <a:off x="2848311" y="3210777"/>
              <a:ext cx="1924494" cy="142733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Egyenes összekötő nyíllal 237"/>
            <p:cNvCxnSpPr>
              <a:stCxn id="233" idx="6"/>
              <a:endCxn id="239" idx="3"/>
            </p:cNvCxnSpPr>
            <p:nvPr/>
          </p:nvCxnSpPr>
          <p:spPr>
            <a:xfrm flipV="1">
              <a:off x="4952805" y="2187565"/>
              <a:ext cx="1442550" cy="102321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Ellipszis 238"/>
            <p:cNvSpPr/>
            <p:nvPr/>
          </p:nvSpPr>
          <p:spPr>
            <a:xfrm>
              <a:off x="6368995" y="2033925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4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40" name="Ellipszis 239"/>
            <p:cNvSpPr/>
            <p:nvPr/>
          </p:nvSpPr>
          <p:spPr>
            <a:xfrm>
              <a:off x="6368995" y="3991062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5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2" name="Egyenes összekötő nyíllal 241"/>
            <p:cNvCxnSpPr>
              <a:stCxn id="233" idx="6"/>
              <a:endCxn id="240" idx="1"/>
            </p:cNvCxnSpPr>
            <p:nvPr/>
          </p:nvCxnSpPr>
          <p:spPr>
            <a:xfrm>
              <a:off x="4952805" y="3210777"/>
              <a:ext cx="1442550" cy="80664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5" name="Ellipszis 244"/>
            <p:cNvSpPr/>
            <p:nvPr/>
          </p:nvSpPr>
          <p:spPr>
            <a:xfrm>
              <a:off x="7811383" y="3116352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6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6" name="Egyenes összekötő nyíllal 245"/>
            <p:cNvCxnSpPr>
              <a:stCxn id="239" idx="5"/>
              <a:endCxn id="245" idx="1"/>
            </p:cNvCxnSpPr>
            <p:nvPr/>
          </p:nvCxnSpPr>
          <p:spPr>
            <a:xfrm>
              <a:off x="6522635" y="2187565"/>
              <a:ext cx="1315108" cy="95514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Egyenes összekötő nyíllal 248"/>
            <p:cNvCxnSpPr>
              <a:stCxn id="240" idx="6"/>
              <a:endCxn id="245" idx="3"/>
            </p:cNvCxnSpPr>
            <p:nvPr/>
          </p:nvCxnSpPr>
          <p:spPr>
            <a:xfrm flipV="1">
              <a:off x="6548995" y="3269992"/>
              <a:ext cx="1288748" cy="81107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Szövegdoboz 14"/>
            <p:cNvSpPr txBox="1"/>
            <p:nvPr/>
          </p:nvSpPr>
          <p:spPr>
            <a:xfrm>
              <a:off x="3770852" y="3644321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A</a:t>
              </a:r>
              <a:endParaRPr lang="hu-HU" dirty="0"/>
            </a:p>
          </p:txBody>
        </p:sp>
        <p:sp>
          <p:nvSpPr>
            <p:cNvPr id="254" name="Szövegdoboz 253"/>
            <p:cNvSpPr txBox="1"/>
            <p:nvPr/>
          </p:nvSpPr>
          <p:spPr>
            <a:xfrm>
              <a:off x="3492842" y="5128750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B</a:t>
              </a:r>
              <a:endParaRPr lang="hu-HU" dirty="0"/>
            </a:p>
          </p:txBody>
        </p:sp>
        <p:sp>
          <p:nvSpPr>
            <p:cNvPr id="255" name="Szövegdoboz 254"/>
            <p:cNvSpPr txBox="1"/>
            <p:nvPr/>
          </p:nvSpPr>
          <p:spPr>
            <a:xfrm>
              <a:off x="5573551" y="2480472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C</a:t>
              </a:r>
              <a:endParaRPr lang="hu-HU" dirty="0"/>
            </a:p>
          </p:txBody>
        </p:sp>
        <p:sp>
          <p:nvSpPr>
            <p:cNvPr id="256" name="Szövegdoboz 255"/>
            <p:cNvSpPr txBox="1"/>
            <p:nvPr/>
          </p:nvSpPr>
          <p:spPr>
            <a:xfrm>
              <a:off x="5526497" y="3429433"/>
              <a:ext cx="3273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D</a:t>
              </a:r>
              <a:endParaRPr lang="hu-HU" dirty="0"/>
            </a:p>
          </p:txBody>
        </p:sp>
        <p:sp>
          <p:nvSpPr>
            <p:cNvPr id="257" name="Szövegdoboz 256"/>
            <p:cNvSpPr txBox="1"/>
            <p:nvPr/>
          </p:nvSpPr>
          <p:spPr>
            <a:xfrm>
              <a:off x="4669367" y="3983113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E</a:t>
              </a:r>
              <a:endParaRPr lang="hu-HU" dirty="0"/>
            </a:p>
          </p:txBody>
        </p:sp>
        <p:cxnSp>
          <p:nvCxnSpPr>
            <p:cNvPr id="50" name="Egyenes összekötő nyíllal 49"/>
            <p:cNvCxnSpPr>
              <a:stCxn id="233" idx="6"/>
              <a:endCxn id="245" idx="2"/>
            </p:cNvCxnSpPr>
            <p:nvPr/>
          </p:nvCxnSpPr>
          <p:spPr>
            <a:xfrm flipV="1">
              <a:off x="4952805" y="3206352"/>
              <a:ext cx="2858578" cy="4425"/>
            </a:xfrm>
            <a:prstGeom prst="straightConnector1">
              <a:avLst/>
            </a:prstGeom>
            <a:ln>
              <a:prstDash val="lg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Egyenes összekötő nyíllal 52"/>
            <p:cNvCxnSpPr>
              <a:stCxn id="245" idx="6"/>
              <a:endCxn id="56" idx="2"/>
            </p:cNvCxnSpPr>
            <p:nvPr/>
          </p:nvCxnSpPr>
          <p:spPr>
            <a:xfrm>
              <a:off x="7991383" y="3206352"/>
              <a:ext cx="3533570" cy="185286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" name="Ellipszis 55"/>
            <p:cNvSpPr/>
            <p:nvPr/>
          </p:nvSpPr>
          <p:spPr>
            <a:xfrm>
              <a:off x="11524953" y="4969215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8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54" name="Egyenes összekötő nyíllal 53"/>
            <p:cNvCxnSpPr>
              <a:stCxn id="239" idx="4"/>
              <a:endCxn id="240" idx="0"/>
            </p:cNvCxnSpPr>
            <p:nvPr/>
          </p:nvCxnSpPr>
          <p:spPr>
            <a:xfrm>
              <a:off x="6458995" y="2213925"/>
              <a:ext cx="0" cy="1777137"/>
            </a:xfrm>
            <a:prstGeom prst="straightConnector1">
              <a:avLst/>
            </a:prstGeom>
            <a:ln>
              <a:prstDash val="lg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" name="Ellipszis 56"/>
            <p:cNvSpPr/>
            <p:nvPr/>
          </p:nvSpPr>
          <p:spPr>
            <a:xfrm>
              <a:off x="4592805" y="6060078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3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59" name="Ellipszis 58"/>
            <p:cNvSpPr/>
            <p:nvPr/>
          </p:nvSpPr>
          <p:spPr>
            <a:xfrm>
              <a:off x="7837743" y="6060078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7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60" name="Egyenes összekötő nyíllal 59"/>
            <p:cNvCxnSpPr>
              <a:stCxn id="21" idx="6"/>
              <a:endCxn id="57" idx="1"/>
            </p:cNvCxnSpPr>
            <p:nvPr/>
          </p:nvCxnSpPr>
          <p:spPr>
            <a:xfrm>
              <a:off x="2848311" y="4638110"/>
              <a:ext cx="1770854" cy="144832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Egyenes összekötő nyíllal 61"/>
            <p:cNvCxnSpPr>
              <a:stCxn id="59" idx="6"/>
              <a:endCxn id="56" idx="2"/>
            </p:cNvCxnSpPr>
            <p:nvPr/>
          </p:nvCxnSpPr>
          <p:spPr>
            <a:xfrm flipV="1">
              <a:off x="8017743" y="5059215"/>
              <a:ext cx="3507210" cy="109086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Egyenes összekötő nyíllal 64"/>
            <p:cNvCxnSpPr>
              <a:stCxn id="57" idx="6"/>
              <a:endCxn id="59" idx="2"/>
            </p:cNvCxnSpPr>
            <p:nvPr/>
          </p:nvCxnSpPr>
          <p:spPr>
            <a:xfrm>
              <a:off x="4772805" y="6150078"/>
              <a:ext cx="3064938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Egyenes összekötő nyíllal 67"/>
            <p:cNvCxnSpPr>
              <a:stCxn id="240" idx="4"/>
              <a:endCxn id="59" idx="1"/>
            </p:cNvCxnSpPr>
            <p:nvPr/>
          </p:nvCxnSpPr>
          <p:spPr>
            <a:xfrm>
              <a:off x="6458995" y="4171062"/>
              <a:ext cx="1405108" cy="191537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Egyenes összekötő nyíllal 70"/>
            <p:cNvCxnSpPr>
              <a:stCxn id="233" idx="4"/>
              <a:endCxn id="57" idx="0"/>
            </p:cNvCxnSpPr>
            <p:nvPr/>
          </p:nvCxnSpPr>
          <p:spPr>
            <a:xfrm flipH="1">
              <a:off x="4682805" y="3300777"/>
              <a:ext cx="180000" cy="275930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5" name="Szövegdoboz 74"/>
            <p:cNvSpPr txBox="1"/>
            <p:nvPr/>
          </p:nvSpPr>
          <p:spPr>
            <a:xfrm>
              <a:off x="5120384" y="5965412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F</a:t>
              </a:r>
              <a:endParaRPr lang="hu-HU" dirty="0"/>
            </a:p>
          </p:txBody>
        </p:sp>
        <p:sp>
          <p:nvSpPr>
            <p:cNvPr id="76" name="Szövegdoboz 75"/>
            <p:cNvSpPr txBox="1"/>
            <p:nvPr/>
          </p:nvSpPr>
          <p:spPr>
            <a:xfrm>
              <a:off x="7013111" y="2424526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G</a:t>
              </a:r>
              <a:endParaRPr lang="hu-HU" dirty="0"/>
            </a:p>
          </p:txBody>
        </p:sp>
        <p:sp>
          <p:nvSpPr>
            <p:cNvPr id="77" name="Szövegdoboz 76"/>
            <p:cNvSpPr txBox="1"/>
            <p:nvPr/>
          </p:nvSpPr>
          <p:spPr>
            <a:xfrm>
              <a:off x="6996279" y="3499260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H</a:t>
              </a:r>
              <a:endParaRPr lang="hu-HU" dirty="0"/>
            </a:p>
          </p:txBody>
        </p:sp>
        <p:sp>
          <p:nvSpPr>
            <p:cNvPr id="78" name="Szövegdoboz 77"/>
            <p:cNvSpPr txBox="1"/>
            <p:nvPr/>
          </p:nvSpPr>
          <p:spPr>
            <a:xfrm>
              <a:off x="6880226" y="4791238"/>
              <a:ext cx="2423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I</a:t>
              </a:r>
              <a:endParaRPr lang="hu-HU" dirty="0"/>
            </a:p>
          </p:txBody>
        </p:sp>
        <p:sp>
          <p:nvSpPr>
            <p:cNvPr id="79" name="Szövegdoboz 78"/>
            <p:cNvSpPr txBox="1"/>
            <p:nvPr/>
          </p:nvSpPr>
          <p:spPr>
            <a:xfrm>
              <a:off x="8887067" y="3499260"/>
              <a:ext cx="25840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J</a:t>
              </a:r>
              <a:endParaRPr lang="hu-HU" dirty="0"/>
            </a:p>
          </p:txBody>
        </p:sp>
        <p:sp>
          <p:nvSpPr>
            <p:cNvPr id="80" name="Szövegdoboz 79"/>
            <p:cNvSpPr txBox="1"/>
            <p:nvPr/>
          </p:nvSpPr>
          <p:spPr>
            <a:xfrm>
              <a:off x="8930659" y="5641080"/>
              <a:ext cx="30489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K</a:t>
              </a:r>
              <a:endParaRPr lang="hu-HU" dirty="0"/>
            </a:p>
          </p:txBody>
        </p:sp>
      </p:grpSp>
      <p:sp>
        <p:nvSpPr>
          <p:cNvPr id="69" name="Szövegdoboz 68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07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70" name="Szövegdoboz 69"/>
          <p:cNvSpPr txBox="1"/>
          <p:nvPr/>
        </p:nvSpPr>
        <p:spPr>
          <a:xfrm>
            <a:off x="2646947" y="1070308"/>
            <a:ext cx="572945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feladat szövege a megfelelő Excel fájlban.</a:t>
            </a:r>
          </a:p>
          <a:p>
            <a:r>
              <a:rPr lang="hu-HU" sz="2000" dirty="0" smtClean="0">
                <a:solidFill>
                  <a:srgbClr val="FF0000"/>
                </a:solidFill>
              </a:rPr>
              <a:t>A megoldás videón és írott formában az Excel fájlban.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0660273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6744216"/>
              </p:ext>
            </p:extLst>
          </p:nvPr>
        </p:nvGraphicFramePr>
        <p:xfrm>
          <a:off x="-7251" y="-17680"/>
          <a:ext cx="2255178" cy="260922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C,</a:t>
                      </a:r>
                      <a:r>
                        <a:rPr lang="hu-HU" sz="11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 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3003022" y="4704935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6090863" y="326515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 flipV="1">
            <a:off x="3183022" y="3355156"/>
            <a:ext cx="2907841" cy="14397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3"/>
          </p:cNvCxnSpPr>
          <p:nvPr/>
        </p:nvCxnSpPr>
        <p:spPr>
          <a:xfrm flipV="1">
            <a:off x="6270863" y="2331944"/>
            <a:ext cx="1442550" cy="10232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7687053" y="217830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240" name="Ellipszis 239"/>
          <p:cNvSpPr/>
          <p:nvPr/>
        </p:nvSpPr>
        <p:spPr>
          <a:xfrm>
            <a:off x="7172355" y="435234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0" idx="1"/>
          </p:cNvCxnSpPr>
          <p:nvPr/>
        </p:nvCxnSpPr>
        <p:spPr>
          <a:xfrm>
            <a:off x="6270863" y="3355156"/>
            <a:ext cx="927852" cy="1023545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8495094" y="5785298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7840693" y="2331944"/>
            <a:ext cx="680761" cy="34797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Egyenes összekötő nyíllal 248"/>
          <p:cNvCxnSpPr>
            <a:stCxn id="240" idx="6"/>
            <a:endCxn id="62" idx="3"/>
          </p:cNvCxnSpPr>
          <p:nvPr/>
        </p:nvCxnSpPr>
        <p:spPr>
          <a:xfrm flipV="1">
            <a:off x="7352355" y="2485584"/>
            <a:ext cx="3885124" cy="195675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4918928" y="3628103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4914467" y="4700269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4914467" y="5004301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256" name="Szövegdoboz 255"/>
          <p:cNvSpPr txBox="1"/>
          <p:nvPr/>
        </p:nvSpPr>
        <p:spPr>
          <a:xfrm>
            <a:off x="6807741" y="2683452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cxnSp>
        <p:nvCxnSpPr>
          <p:cNvPr id="51" name="Egyenes összekötő nyíllal 50"/>
          <p:cNvCxnSpPr>
            <a:stCxn id="21" idx="6"/>
            <a:endCxn id="245" idx="2"/>
          </p:cNvCxnSpPr>
          <p:nvPr/>
        </p:nvCxnSpPr>
        <p:spPr>
          <a:xfrm>
            <a:off x="3183022" y="4794935"/>
            <a:ext cx="5312072" cy="10803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Szövegdoboz 53"/>
          <p:cNvSpPr txBox="1"/>
          <p:nvPr/>
        </p:nvSpPr>
        <p:spPr>
          <a:xfrm>
            <a:off x="8791549" y="210320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cxnSp>
        <p:nvCxnSpPr>
          <p:cNvPr id="52" name="Egyenes összekötő nyíllal 51"/>
          <p:cNvCxnSpPr>
            <a:stCxn id="239" idx="4"/>
            <a:endCxn id="240" idx="0"/>
          </p:cNvCxnSpPr>
          <p:nvPr/>
        </p:nvCxnSpPr>
        <p:spPr>
          <a:xfrm flipH="1">
            <a:off x="7262355" y="2358304"/>
            <a:ext cx="514698" cy="1994037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Ellipszis 52"/>
          <p:cNvSpPr/>
          <p:nvPr/>
        </p:nvSpPr>
        <p:spPr>
          <a:xfrm>
            <a:off x="10351813" y="511359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5" name="Egyenes összekötő nyíllal 54"/>
          <p:cNvCxnSpPr>
            <a:stCxn id="245" idx="6"/>
            <a:endCxn id="53" idx="2"/>
          </p:cNvCxnSpPr>
          <p:nvPr/>
        </p:nvCxnSpPr>
        <p:spPr>
          <a:xfrm flipV="1">
            <a:off x="8675094" y="5203594"/>
            <a:ext cx="1676719" cy="67170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Egyenes összekötő nyíllal 57"/>
          <p:cNvCxnSpPr>
            <a:stCxn id="240" idx="6"/>
            <a:endCxn id="53" idx="2"/>
          </p:cNvCxnSpPr>
          <p:nvPr/>
        </p:nvCxnSpPr>
        <p:spPr>
          <a:xfrm>
            <a:off x="7352355" y="4442341"/>
            <a:ext cx="2999458" cy="76125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Szövegdoboz 63"/>
          <p:cNvSpPr txBox="1"/>
          <p:nvPr/>
        </p:nvSpPr>
        <p:spPr>
          <a:xfrm>
            <a:off x="9075740" y="5505966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G</a:t>
            </a:r>
            <a:endParaRPr lang="hu-HU" dirty="0"/>
          </a:p>
        </p:txBody>
      </p:sp>
      <p:sp>
        <p:nvSpPr>
          <p:cNvPr id="62" name="Ellipszis 61"/>
          <p:cNvSpPr/>
          <p:nvPr/>
        </p:nvSpPr>
        <p:spPr>
          <a:xfrm>
            <a:off x="11211119" y="233194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63" name="Egyenes összekötő nyíllal 62"/>
          <p:cNvCxnSpPr>
            <a:stCxn id="239" idx="6"/>
            <a:endCxn id="62" idx="2"/>
          </p:cNvCxnSpPr>
          <p:nvPr/>
        </p:nvCxnSpPr>
        <p:spPr>
          <a:xfrm>
            <a:off x="7867053" y="2268304"/>
            <a:ext cx="3344066" cy="1536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gyenes összekötő nyíllal 65"/>
          <p:cNvCxnSpPr>
            <a:stCxn id="21" idx="6"/>
            <a:endCxn id="53" idx="2"/>
          </p:cNvCxnSpPr>
          <p:nvPr/>
        </p:nvCxnSpPr>
        <p:spPr>
          <a:xfrm>
            <a:off x="3183022" y="4794935"/>
            <a:ext cx="7168791" cy="40865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Egyenes összekötő nyíllal 68"/>
          <p:cNvCxnSpPr>
            <a:stCxn id="53" idx="7"/>
            <a:endCxn id="62" idx="3"/>
          </p:cNvCxnSpPr>
          <p:nvPr/>
        </p:nvCxnSpPr>
        <p:spPr>
          <a:xfrm flipV="1">
            <a:off x="10505453" y="2485584"/>
            <a:ext cx="732026" cy="26543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Szövegdoboz 82"/>
          <p:cNvSpPr txBox="1"/>
          <p:nvPr/>
        </p:nvSpPr>
        <p:spPr>
          <a:xfrm>
            <a:off x="7930693" y="3094631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F</a:t>
            </a:r>
            <a:endParaRPr lang="hu-HU" dirty="0"/>
          </a:p>
        </p:txBody>
      </p:sp>
      <p:sp>
        <p:nvSpPr>
          <p:cNvPr id="84" name="Szövegdoboz 83"/>
          <p:cNvSpPr txBox="1"/>
          <p:nvPr/>
        </p:nvSpPr>
        <p:spPr>
          <a:xfrm>
            <a:off x="8655183" y="3513045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H</a:t>
            </a:r>
            <a:endParaRPr lang="hu-HU" dirty="0"/>
          </a:p>
        </p:txBody>
      </p:sp>
      <p:sp>
        <p:nvSpPr>
          <p:cNvPr id="85" name="Szövegdoboz 84"/>
          <p:cNvSpPr txBox="1"/>
          <p:nvPr/>
        </p:nvSpPr>
        <p:spPr>
          <a:xfrm>
            <a:off x="8577392" y="4602263"/>
            <a:ext cx="242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I</a:t>
            </a:r>
            <a:endParaRPr lang="hu-HU" dirty="0"/>
          </a:p>
        </p:txBody>
      </p:sp>
      <p:sp>
        <p:nvSpPr>
          <p:cNvPr id="86" name="Szövegdoboz 85"/>
          <p:cNvSpPr txBox="1"/>
          <p:nvPr/>
        </p:nvSpPr>
        <p:spPr>
          <a:xfrm>
            <a:off x="10739861" y="3772596"/>
            <a:ext cx="2584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J</a:t>
            </a:r>
            <a:endParaRPr lang="hu-HU" dirty="0"/>
          </a:p>
        </p:txBody>
      </p:sp>
      <p:sp>
        <p:nvSpPr>
          <p:cNvPr id="65" name="Szövegdoboz 64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08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67" name="Szövegdoboz 66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7564815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/>
          <p:cNvSpPr/>
          <p:nvPr/>
        </p:nvSpPr>
        <p:spPr>
          <a:xfrm>
            <a:off x="721894" y="114681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872261" y="483250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8" name="Téglalap 7"/>
          <p:cNvSpPr/>
          <p:nvPr/>
        </p:nvSpPr>
        <p:spPr>
          <a:xfrm>
            <a:off x="2041357" y="131154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RÉSZLETESEN KIDOLGOZOTT FELADATOK 8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hu-HU" sz="2000" b="1" dirty="0">
              <a:solidFill>
                <a:srgbClr val="C00000"/>
              </a:solidFill>
            </a:endParaRPr>
          </a:p>
        </p:txBody>
      </p:sp>
      <p:graphicFrame>
        <p:nvGraphicFramePr>
          <p:cNvPr id="9" name="Tábláza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31056277"/>
              </p:ext>
            </p:extLst>
          </p:nvPr>
        </p:nvGraphicFramePr>
        <p:xfrm>
          <a:off x="4931326" y="1986526"/>
          <a:ext cx="3051240" cy="2700724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17080"/>
                <a:gridCol w="1017080"/>
                <a:gridCol w="1017080"/>
              </a:tblGrid>
              <a:tr h="84393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C,</a:t>
                      </a:r>
                      <a:r>
                        <a:rPr lang="hu-HU" sz="1100" baseline="0" dirty="0" smtClean="0">
                          <a:effectLst/>
                        </a:rPr>
                        <a:t>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295016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5" name="Egyenes összekötő nyíllal 34"/>
          <p:cNvCxnSpPr/>
          <p:nvPr/>
        </p:nvCxnSpPr>
        <p:spPr>
          <a:xfrm flipV="1">
            <a:off x="6412831" y="600336"/>
            <a:ext cx="128625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Ellipszis 36"/>
          <p:cNvSpPr/>
          <p:nvPr/>
        </p:nvSpPr>
        <p:spPr>
          <a:xfrm>
            <a:off x="2365348" y="4331956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38" name="Ellipszis 37"/>
          <p:cNvSpPr/>
          <p:nvPr/>
        </p:nvSpPr>
        <p:spPr>
          <a:xfrm>
            <a:off x="5529546" y="3052351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39" name="Egyenes összekötő nyíllal 38"/>
          <p:cNvCxnSpPr>
            <a:stCxn id="37" idx="6"/>
            <a:endCxn id="38" idx="2"/>
          </p:cNvCxnSpPr>
          <p:nvPr/>
        </p:nvCxnSpPr>
        <p:spPr>
          <a:xfrm flipV="1">
            <a:off x="2545348" y="3142351"/>
            <a:ext cx="2984198" cy="1279605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Egyenes összekötő nyíllal 39"/>
          <p:cNvCxnSpPr>
            <a:stCxn id="38" idx="6"/>
            <a:endCxn id="41" idx="2"/>
          </p:cNvCxnSpPr>
          <p:nvPr/>
        </p:nvCxnSpPr>
        <p:spPr>
          <a:xfrm flipV="1">
            <a:off x="5709546" y="3069387"/>
            <a:ext cx="1343138" cy="72964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Ellipszis 40"/>
          <p:cNvSpPr/>
          <p:nvPr/>
        </p:nvSpPr>
        <p:spPr>
          <a:xfrm>
            <a:off x="7052684" y="2979387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44" name="Ellipszis 43"/>
          <p:cNvSpPr/>
          <p:nvPr/>
        </p:nvSpPr>
        <p:spPr>
          <a:xfrm>
            <a:off x="7877797" y="5566918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1" name="Egyenes összekötő nyíllal 50"/>
          <p:cNvCxnSpPr>
            <a:stCxn id="37" idx="6"/>
            <a:endCxn id="44" idx="2"/>
          </p:cNvCxnSpPr>
          <p:nvPr/>
        </p:nvCxnSpPr>
        <p:spPr>
          <a:xfrm>
            <a:off x="2545348" y="4421956"/>
            <a:ext cx="5332449" cy="123496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Ellipszis 53"/>
          <p:cNvSpPr/>
          <p:nvPr/>
        </p:nvSpPr>
        <p:spPr>
          <a:xfrm>
            <a:off x="10298875" y="4937709"/>
            <a:ext cx="180000" cy="180000"/>
          </a:xfrm>
          <a:prstGeom prst="ellipse">
            <a:avLst/>
          </a:prstGeom>
          <a:solidFill>
            <a:srgbClr val="7030A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60" name="Egyenes összekötő nyíllal 59"/>
          <p:cNvCxnSpPr>
            <a:stCxn id="37" idx="6"/>
            <a:endCxn id="54" idx="2"/>
          </p:cNvCxnSpPr>
          <p:nvPr/>
        </p:nvCxnSpPr>
        <p:spPr>
          <a:xfrm>
            <a:off x="2545348" y="4421956"/>
            <a:ext cx="7753527" cy="60575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5" name="Csoportba foglalás 74"/>
          <p:cNvGrpSpPr/>
          <p:nvPr/>
        </p:nvGrpSpPr>
        <p:grpSpPr>
          <a:xfrm>
            <a:off x="3538384" y="3118474"/>
            <a:ext cx="999234" cy="588162"/>
            <a:chOff x="2451219" y="2817354"/>
            <a:chExt cx="999234" cy="588162"/>
          </a:xfrm>
        </p:grpSpPr>
        <p:grpSp>
          <p:nvGrpSpPr>
            <p:cNvPr id="76" name="Csoportba foglalás 7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84" name="Téglalap 8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85" name="Téglalap 8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6" name="Téglalap 8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7" name="Téglalap 8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8" name="Téglalap 8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9" name="Téglalap 8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0" name="Téglalap 8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77" name="Szövegdoboz 76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78" name="Szövegdoboz 7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79" name="Szövegdoboz 78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80" name="Szövegdoboz 79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81" name="Szövegdoboz 80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82" name="Szövegdoboz 81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83" name="Szövegdoboz 82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grpSp>
        <p:nvGrpSpPr>
          <p:cNvPr id="91" name="Csoportba foglalás 90"/>
          <p:cNvGrpSpPr/>
          <p:nvPr/>
        </p:nvGrpSpPr>
        <p:grpSpPr>
          <a:xfrm>
            <a:off x="3573786" y="4096518"/>
            <a:ext cx="1034342" cy="588162"/>
            <a:chOff x="2451219" y="2817354"/>
            <a:chExt cx="1034342" cy="588162"/>
          </a:xfrm>
        </p:grpSpPr>
        <p:grpSp>
          <p:nvGrpSpPr>
            <p:cNvPr id="92" name="Csoportba foglalás 91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00" name="Téglalap 99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01" name="Téglalap 100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2" name="Téglalap 101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3" name="Téglalap 102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4" name="Téglalap 103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5" name="Téglalap 104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6" name="Téglalap 105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93" name="Szövegdoboz 92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94" name="Szövegdoboz 93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95" name="Szövegdoboz 94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96" name="Szövegdoboz 95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21</a:t>
              </a:r>
              <a:endParaRPr lang="hu-HU" sz="1000" dirty="0"/>
            </a:p>
          </p:txBody>
        </p:sp>
        <p:sp>
          <p:nvSpPr>
            <p:cNvPr id="97" name="Szövegdoboz 96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21</a:t>
              </a:r>
              <a:endParaRPr lang="hu-HU" sz="1000" dirty="0"/>
            </a:p>
          </p:txBody>
        </p:sp>
        <p:sp>
          <p:nvSpPr>
            <p:cNvPr id="98" name="Szövegdoboz 97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22</a:t>
              </a:r>
              <a:endParaRPr lang="hu-HU" sz="1000" dirty="0"/>
            </a:p>
          </p:txBody>
        </p:sp>
        <p:sp>
          <p:nvSpPr>
            <p:cNvPr id="99" name="Szövegdoboz 98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grpSp>
        <p:nvGrpSpPr>
          <p:cNvPr id="107" name="Csoportba foglalás 106"/>
          <p:cNvGrpSpPr/>
          <p:nvPr/>
        </p:nvGrpSpPr>
        <p:grpSpPr>
          <a:xfrm>
            <a:off x="3573786" y="4968576"/>
            <a:ext cx="1034342" cy="588162"/>
            <a:chOff x="2451219" y="2817354"/>
            <a:chExt cx="1034342" cy="588162"/>
          </a:xfrm>
        </p:grpSpPr>
        <p:grpSp>
          <p:nvGrpSpPr>
            <p:cNvPr id="108" name="Csoportba foglalás 107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16" name="Téglalap 115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17" name="Téglalap 116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8" name="Téglalap 11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9" name="Téglalap 11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0" name="Téglalap 11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1" name="Téglalap 12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2" name="Téglalap 12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09" name="Szövegdoboz 108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10" name="Szövegdoboz 109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11" name="Szövegdoboz 110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12" name="Szövegdoboz 111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113" name="Szövegdoboz 112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114" name="Szövegdoboz 113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115" name="Szövegdoboz 114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grpSp>
        <p:nvGrpSpPr>
          <p:cNvPr id="123" name="Csoportba foglalás 122"/>
          <p:cNvGrpSpPr/>
          <p:nvPr/>
        </p:nvGrpSpPr>
        <p:grpSpPr>
          <a:xfrm>
            <a:off x="5900277" y="2485439"/>
            <a:ext cx="1034342" cy="588162"/>
            <a:chOff x="2451219" y="2817354"/>
            <a:chExt cx="1034342" cy="588162"/>
          </a:xfrm>
        </p:grpSpPr>
        <p:grpSp>
          <p:nvGrpSpPr>
            <p:cNvPr id="124" name="Csoportba foglalás 12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32" name="Téglalap 13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33" name="Téglalap 13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4" name="Téglalap 13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5" name="Téglalap 13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6" name="Téglalap 13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7" name="Téglalap 13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8" name="Téglalap 13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25" name="Szövegdoboz 124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26" name="Szövegdoboz 12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27" name="Szövegdoboz 126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28" name="Szövegdoboz 127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29" name="Szövegdoboz 128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30" name="Szövegdoboz 129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31" name="Szövegdoboz 130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cxnSp>
        <p:nvCxnSpPr>
          <p:cNvPr id="188" name="Egyenes összekötő nyíllal 187"/>
          <p:cNvCxnSpPr>
            <a:stCxn id="41" idx="6"/>
            <a:endCxn id="44" idx="2"/>
          </p:cNvCxnSpPr>
          <p:nvPr/>
        </p:nvCxnSpPr>
        <p:spPr>
          <a:xfrm>
            <a:off x="7232684" y="3069387"/>
            <a:ext cx="645113" cy="2587531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9" name="Egyenes összekötő nyíllal 188"/>
          <p:cNvCxnSpPr>
            <a:stCxn id="41" idx="6"/>
            <a:endCxn id="315" idx="2"/>
          </p:cNvCxnSpPr>
          <p:nvPr/>
        </p:nvCxnSpPr>
        <p:spPr>
          <a:xfrm>
            <a:off x="7232684" y="3069387"/>
            <a:ext cx="4139724" cy="2941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7" name="Ellipszis 196"/>
          <p:cNvSpPr/>
          <p:nvPr/>
        </p:nvSpPr>
        <p:spPr>
          <a:xfrm>
            <a:off x="7118357" y="99895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240" name="Csoportba foglalás 239"/>
          <p:cNvGrpSpPr/>
          <p:nvPr/>
        </p:nvGrpSpPr>
        <p:grpSpPr>
          <a:xfrm>
            <a:off x="8732931" y="2615807"/>
            <a:ext cx="1034342" cy="588162"/>
            <a:chOff x="2451219" y="2817354"/>
            <a:chExt cx="1034342" cy="588162"/>
          </a:xfrm>
        </p:grpSpPr>
        <p:grpSp>
          <p:nvGrpSpPr>
            <p:cNvPr id="241" name="Csoportba foglalás 24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49" name="Téglalap 24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50" name="Téglalap 24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1" name="Téglalap 25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2" name="Téglalap 25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3" name="Téglalap 25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4" name="Téglalap 25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5" name="Téglalap 25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42" name="Szövegdoboz 241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243" name="Szövegdoboz 24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244" name="Szövegdoboz 243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14</a:t>
              </a:r>
              <a:endParaRPr lang="hu-HU" sz="1000" dirty="0"/>
            </a:p>
          </p:txBody>
        </p:sp>
        <p:sp>
          <p:nvSpPr>
            <p:cNvPr id="245" name="Szövegdoboz 244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26</a:t>
              </a:r>
              <a:endParaRPr lang="hu-HU" sz="1000" dirty="0"/>
            </a:p>
          </p:txBody>
        </p:sp>
        <p:sp>
          <p:nvSpPr>
            <p:cNvPr id="246" name="Szövegdoboz 245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247" name="Szövegdoboz 246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29</a:t>
              </a:r>
              <a:endParaRPr lang="hu-HU" sz="1000" dirty="0"/>
            </a:p>
          </p:txBody>
        </p:sp>
        <p:sp>
          <p:nvSpPr>
            <p:cNvPr id="248" name="Szövegdoboz 247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/>
                <a:t>E</a:t>
              </a:r>
            </a:p>
          </p:txBody>
        </p:sp>
      </p:grpSp>
      <p:grpSp>
        <p:nvGrpSpPr>
          <p:cNvPr id="256" name="Csoportba foglalás 255"/>
          <p:cNvGrpSpPr/>
          <p:nvPr/>
        </p:nvGrpSpPr>
        <p:grpSpPr>
          <a:xfrm>
            <a:off x="7216688" y="4782446"/>
            <a:ext cx="1034342" cy="588162"/>
            <a:chOff x="2451219" y="2817354"/>
            <a:chExt cx="1034342" cy="588162"/>
          </a:xfrm>
        </p:grpSpPr>
        <p:grpSp>
          <p:nvGrpSpPr>
            <p:cNvPr id="257" name="Csoportba foglalás 256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65" name="Téglalap 264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66" name="Téglalap 265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7" name="Téglalap 266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8" name="Téglalap 267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9" name="Téglalap 268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0" name="Téglalap 269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1" name="Téglalap 270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58" name="Szövegdoboz 257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259" name="Szövegdoboz 258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60" name="Szövegdoboz 259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261" name="Szövegdoboz 260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11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62" name="Szövegdoboz 261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63" name="Szövegdoboz 262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264" name="Szövegdoboz 263"/>
            <p:cNvSpPr txBox="1"/>
            <p:nvPr/>
          </p:nvSpPr>
          <p:spPr>
            <a:xfrm>
              <a:off x="2839267" y="2987375"/>
              <a:ext cx="24397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</a:t>
              </a:r>
              <a:endParaRPr lang="hu-HU" sz="1000" dirty="0"/>
            </a:p>
          </p:txBody>
        </p:sp>
      </p:grpSp>
      <p:graphicFrame>
        <p:nvGraphicFramePr>
          <p:cNvPr id="280" name="Táblázat 27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505377"/>
              </p:ext>
            </p:extLst>
          </p:nvPr>
        </p:nvGraphicFramePr>
        <p:xfrm>
          <a:off x="0" y="0"/>
          <a:ext cx="3051240" cy="2700724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17080"/>
                <a:gridCol w="1017080"/>
                <a:gridCol w="1017080"/>
              </a:tblGrid>
              <a:tr h="84393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C,</a:t>
                      </a:r>
                      <a:r>
                        <a:rPr lang="hu-HU" sz="1100" baseline="0" dirty="0" smtClean="0">
                          <a:effectLst/>
                        </a:rPr>
                        <a:t>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567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cxnSp>
        <p:nvCxnSpPr>
          <p:cNvPr id="294" name="Egyenes összekötő nyíllal 293"/>
          <p:cNvCxnSpPr>
            <a:stCxn id="44" idx="6"/>
            <a:endCxn id="54" idx="2"/>
          </p:cNvCxnSpPr>
          <p:nvPr/>
        </p:nvCxnSpPr>
        <p:spPr>
          <a:xfrm flipV="1">
            <a:off x="8057797" y="5027709"/>
            <a:ext cx="2241078" cy="629209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99" name="Csoportba foglalás 298"/>
          <p:cNvGrpSpPr/>
          <p:nvPr/>
        </p:nvGrpSpPr>
        <p:grpSpPr>
          <a:xfrm>
            <a:off x="8416048" y="5709021"/>
            <a:ext cx="1034342" cy="588162"/>
            <a:chOff x="2451219" y="2817354"/>
            <a:chExt cx="1034342" cy="588162"/>
          </a:xfrm>
        </p:grpSpPr>
        <p:grpSp>
          <p:nvGrpSpPr>
            <p:cNvPr id="300" name="Csoportba foglalás 29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08" name="Téglalap 30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09" name="Téglalap 30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10" name="Téglalap 30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11" name="Téglalap 31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12" name="Téglalap 31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13" name="Téglalap 31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14" name="Téglalap 31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01" name="Szövegdoboz 300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302" name="Szövegdoboz 30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303" name="Szövegdoboz 302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22</a:t>
              </a:r>
              <a:endParaRPr lang="hu-HU" sz="1000" dirty="0"/>
            </a:p>
          </p:txBody>
        </p:sp>
        <p:sp>
          <p:nvSpPr>
            <p:cNvPr id="304" name="Szövegdoboz 303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305" name="Szövegdoboz 30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06" name="Szövegdoboz 30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22</a:t>
              </a:r>
              <a:endParaRPr lang="hu-HU" sz="1000" dirty="0"/>
            </a:p>
          </p:txBody>
        </p:sp>
        <p:sp>
          <p:nvSpPr>
            <p:cNvPr id="307" name="Szövegdoboz 306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G</a:t>
              </a:r>
              <a:endParaRPr lang="hu-HU" sz="1000" dirty="0"/>
            </a:p>
          </p:txBody>
        </p:sp>
      </p:grpSp>
      <p:sp>
        <p:nvSpPr>
          <p:cNvPr id="315" name="Ellipszis 314"/>
          <p:cNvSpPr/>
          <p:nvPr/>
        </p:nvSpPr>
        <p:spPr>
          <a:xfrm>
            <a:off x="11372408" y="3273519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316" name="Egyenes összekötő nyíllal 315"/>
          <p:cNvCxnSpPr>
            <a:stCxn id="319" idx="6"/>
            <a:endCxn id="315" idx="2"/>
          </p:cNvCxnSpPr>
          <p:nvPr/>
        </p:nvCxnSpPr>
        <p:spPr>
          <a:xfrm flipV="1">
            <a:off x="6785497" y="3363519"/>
            <a:ext cx="4586911" cy="9313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8" name="Egyenes összekötő nyíllal 317"/>
          <p:cNvCxnSpPr>
            <a:stCxn id="319" idx="6"/>
            <a:endCxn id="54" idx="2"/>
          </p:cNvCxnSpPr>
          <p:nvPr/>
        </p:nvCxnSpPr>
        <p:spPr>
          <a:xfrm>
            <a:off x="6785497" y="4294887"/>
            <a:ext cx="3513378" cy="7328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9" name="Ellipszis 318"/>
          <p:cNvSpPr/>
          <p:nvPr/>
        </p:nvSpPr>
        <p:spPr>
          <a:xfrm>
            <a:off x="6605497" y="420488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322" name="Egyenes összekötő nyíllal 321"/>
          <p:cNvCxnSpPr>
            <a:stCxn id="38" idx="6"/>
            <a:endCxn id="319" idx="2"/>
          </p:cNvCxnSpPr>
          <p:nvPr/>
        </p:nvCxnSpPr>
        <p:spPr>
          <a:xfrm>
            <a:off x="5709546" y="3142351"/>
            <a:ext cx="895951" cy="1152536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5" name="Egyenes összekötő nyíllal 324"/>
          <p:cNvCxnSpPr>
            <a:stCxn id="41" idx="4"/>
            <a:endCxn id="319" idx="0"/>
          </p:cNvCxnSpPr>
          <p:nvPr/>
        </p:nvCxnSpPr>
        <p:spPr>
          <a:xfrm flipH="1">
            <a:off x="6695497" y="3159387"/>
            <a:ext cx="447187" cy="104550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32" name="Csoportba foglalás 331"/>
          <p:cNvGrpSpPr/>
          <p:nvPr/>
        </p:nvGrpSpPr>
        <p:grpSpPr>
          <a:xfrm>
            <a:off x="8348228" y="3299994"/>
            <a:ext cx="1034342" cy="588162"/>
            <a:chOff x="2451219" y="2817354"/>
            <a:chExt cx="1034342" cy="588162"/>
          </a:xfrm>
        </p:grpSpPr>
        <p:grpSp>
          <p:nvGrpSpPr>
            <p:cNvPr id="333" name="Csoportba foglalás 33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41" name="Téglalap 34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42" name="Téglalap 34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43" name="Téglalap 34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44" name="Téglalap 34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45" name="Téglalap 34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46" name="Téglalap 34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47" name="Téglalap 34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34" name="Szövegdoboz 333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335" name="Szövegdoboz 33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336" name="Szövegdoboz 335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337" name="Szövegdoboz 336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27</a:t>
              </a:r>
              <a:endParaRPr lang="hu-HU" sz="1000" dirty="0"/>
            </a:p>
          </p:txBody>
        </p:sp>
        <p:sp>
          <p:nvSpPr>
            <p:cNvPr id="338" name="Szövegdoboz 337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339" name="Szövegdoboz 338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29</a:t>
              </a:r>
              <a:endParaRPr lang="hu-HU" sz="1000" dirty="0"/>
            </a:p>
          </p:txBody>
        </p:sp>
        <p:sp>
          <p:nvSpPr>
            <p:cNvPr id="340" name="Szövegdoboz 339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H</a:t>
              </a:r>
              <a:endParaRPr lang="hu-HU" sz="1000" dirty="0"/>
            </a:p>
          </p:txBody>
        </p:sp>
      </p:grpSp>
      <p:grpSp>
        <p:nvGrpSpPr>
          <p:cNvPr id="348" name="Csoportba foglalás 347"/>
          <p:cNvGrpSpPr/>
          <p:nvPr/>
        </p:nvGrpSpPr>
        <p:grpSpPr>
          <a:xfrm>
            <a:off x="8222749" y="4162711"/>
            <a:ext cx="1034342" cy="588162"/>
            <a:chOff x="2451219" y="2817354"/>
            <a:chExt cx="1034342" cy="588162"/>
          </a:xfrm>
        </p:grpSpPr>
        <p:grpSp>
          <p:nvGrpSpPr>
            <p:cNvPr id="349" name="Csoportba foglalás 34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7" name="Téglalap 35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58" name="Téglalap 35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59" name="Téglalap 35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0" name="Szövegdoboz 349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351" name="Szövegdoboz 350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352" name="Szövegdoboz 351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/>
                <a:t>6</a:t>
              </a:r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22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2987375"/>
              <a:ext cx="21672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I</a:t>
              </a:r>
              <a:endParaRPr lang="hu-HU" sz="1000" dirty="0"/>
            </a:p>
          </p:txBody>
        </p:sp>
      </p:grpSp>
      <p:grpSp>
        <p:nvGrpSpPr>
          <p:cNvPr id="364" name="Csoportba foglalás 363"/>
          <p:cNvGrpSpPr/>
          <p:nvPr/>
        </p:nvGrpSpPr>
        <p:grpSpPr>
          <a:xfrm>
            <a:off x="5279839" y="3384811"/>
            <a:ext cx="1034342" cy="588162"/>
            <a:chOff x="2451219" y="2817354"/>
            <a:chExt cx="1034342" cy="588162"/>
          </a:xfrm>
        </p:grpSpPr>
        <p:grpSp>
          <p:nvGrpSpPr>
            <p:cNvPr id="365" name="Csoportba foglalás 36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73" name="Téglalap 37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74" name="Téglalap 37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75" name="Téglalap 37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76" name="Téglalap 37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77" name="Téglalap 37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78" name="Téglalap 37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79" name="Téglalap 37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66" name="Szövegdoboz 365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367" name="Szövegdoboz 36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68" name="Szövegdoboz 367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369" name="Szövegdoboz 368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370" name="Szövegdoboz 369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371" name="Szövegdoboz 370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372" name="Szövegdoboz 371"/>
            <p:cNvSpPr txBox="1"/>
            <p:nvPr/>
          </p:nvSpPr>
          <p:spPr>
            <a:xfrm>
              <a:off x="2705157" y="3002923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grpSp>
        <p:nvGrpSpPr>
          <p:cNvPr id="380" name="Csoportba foglalás 379"/>
          <p:cNvGrpSpPr/>
          <p:nvPr/>
        </p:nvGrpSpPr>
        <p:grpSpPr>
          <a:xfrm>
            <a:off x="6356545" y="3441393"/>
            <a:ext cx="1034342" cy="588162"/>
            <a:chOff x="2451219" y="2817354"/>
            <a:chExt cx="1034342" cy="588162"/>
          </a:xfrm>
        </p:grpSpPr>
        <p:grpSp>
          <p:nvGrpSpPr>
            <p:cNvPr id="381" name="Csoportba foglalás 38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89" name="Téglalap 38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90" name="Téglalap 38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1" name="Téglalap 39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2" name="Téglalap 39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3" name="Téglalap 39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4" name="Téglalap 39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5" name="Téglalap 39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82" name="Szövegdoboz 381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383" name="Szövegdoboz 38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84" name="Szövegdoboz 383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385" name="Szövegdoboz 384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386" name="Szövegdoboz 385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387" name="Szövegdoboz 386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388" name="Szövegdoboz 387"/>
            <p:cNvSpPr txBox="1"/>
            <p:nvPr/>
          </p:nvSpPr>
          <p:spPr>
            <a:xfrm>
              <a:off x="2705157" y="3002923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cxnSp>
        <p:nvCxnSpPr>
          <p:cNvPr id="408" name="Egyenes összekötő nyíllal 407"/>
          <p:cNvCxnSpPr>
            <a:stCxn id="54" idx="6"/>
            <a:endCxn id="315" idx="2"/>
          </p:cNvCxnSpPr>
          <p:nvPr/>
        </p:nvCxnSpPr>
        <p:spPr>
          <a:xfrm flipV="1">
            <a:off x="10478875" y="3363519"/>
            <a:ext cx="893533" cy="1664190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27" name="Csoportba foglalás 426"/>
          <p:cNvGrpSpPr/>
          <p:nvPr/>
        </p:nvGrpSpPr>
        <p:grpSpPr>
          <a:xfrm>
            <a:off x="10704091" y="4284872"/>
            <a:ext cx="1034342" cy="588162"/>
            <a:chOff x="2451219" y="2817354"/>
            <a:chExt cx="1034342" cy="588162"/>
          </a:xfrm>
        </p:grpSpPr>
        <p:grpSp>
          <p:nvGrpSpPr>
            <p:cNvPr id="428" name="Csoportba foglalás 427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36" name="Téglalap 435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37" name="Téglalap 436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38" name="Téglalap 43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39" name="Téglalap 43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40" name="Téglalap 43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41" name="Téglalap 44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42" name="Téglalap 44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29" name="Szövegdoboz 428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22</a:t>
              </a:r>
              <a:endParaRPr lang="hu-HU" sz="1000" dirty="0"/>
            </a:p>
          </p:txBody>
        </p:sp>
        <p:sp>
          <p:nvSpPr>
            <p:cNvPr id="430" name="Szövegdoboz 429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431" name="Szövegdoboz 430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29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432" name="Szövegdoboz 431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22</a:t>
              </a:r>
              <a:endParaRPr lang="hu-HU" sz="1000" dirty="0"/>
            </a:p>
          </p:txBody>
        </p:sp>
        <p:sp>
          <p:nvSpPr>
            <p:cNvPr id="433" name="Szövegdoboz 432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34" name="Szövegdoboz 433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29</a:t>
              </a:r>
              <a:endParaRPr lang="hu-HU" sz="1000" dirty="0"/>
            </a:p>
          </p:txBody>
        </p:sp>
        <p:sp>
          <p:nvSpPr>
            <p:cNvPr id="435" name="Szövegdoboz 434"/>
            <p:cNvSpPr txBox="1"/>
            <p:nvPr/>
          </p:nvSpPr>
          <p:spPr>
            <a:xfrm>
              <a:off x="2839267" y="2987375"/>
              <a:ext cx="22634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J</a:t>
              </a:r>
              <a:endParaRPr lang="hu-HU" sz="1000" dirty="0"/>
            </a:p>
          </p:txBody>
        </p:sp>
      </p:grpSp>
      <p:sp>
        <p:nvSpPr>
          <p:cNvPr id="451" name="Szövegdoboz 450"/>
          <p:cNvSpPr txBox="1"/>
          <p:nvPr/>
        </p:nvSpPr>
        <p:spPr>
          <a:xfrm>
            <a:off x="4406481" y="1973179"/>
            <a:ext cx="30122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Kritikus út: A -&gt; D -&gt; F -&gt; G -&gt; J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98727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5366084" y="950495"/>
            <a:ext cx="1811714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30000" b="1" dirty="0" smtClean="0">
                <a:solidFill>
                  <a:prstClr val="white"/>
                </a:solidFill>
              </a:rPr>
              <a:t>L</a:t>
            </a:r>
            <a:endParaRPr lang="hu-HU" sz="30000" b="1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973122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94534433"/>
              </p:ext>
            </p:extLst>
          </p:nvPr>
        </p:nvGraphicFramePr>
        <p:xfrm>
          <a:off x="-7251" y="-17680"/>
          <a:ext cx="2255178" cy="207105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4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4061801" y="217830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3002923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6090863" y="326515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>
            <a:off x="4241801" y="2268304"/>
            <a:ext cx="1849062" cy="108685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3"/>
          </p:cNvCxnSpPr>
          <p:nvPr/>
        </p:nvCxnSpPr>
        <p:spPr>
          <a:xfrm flipV="1">
            <a:off x="6270863" y="2331944"/>
            <a:ext cx="1442550" cy="1023212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7687053" y="217830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5" idx="2"/>
          </p:cNvCxnSpPr>
          <p:nvPr/>
        </p:nvCxnSpPr>
        <p:spPr>
          <a:xfrm flipV="1">
            <a:off x="6270863" y="3354855"/>
            <a:ext cx="2858578" cy="3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9129441" y="3264855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7840693" y="2331944"/>
            <a:ext cx="1315108" cy="95927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5766775" y="2079213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5544277" y="2375760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5124182" y="2803371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256" name="Szövegdoboz 255"/>
          <p:cNvSpPr txBox="1"/>
          <p:nvPr/>
        </p:nvSpPr>
        <p:spPr>
          <a:xfrm>
            <a:off x="9135185" y="2066694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sp>
        <p:nvSpPr>
          <p:cNvPr id="257" name="Szövegdoboz 256"/>
          <p:cNvSpPr txBox="1"/>
          <p:nvPr/>
        </p:nvSpPr>
        <p:spPr>
          <a:xfrm>
            <a:off x="7480177" y="3326111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F</a:t>
            </a:r>
            <a:endParaRPr lang="hu-HU" dirty="0"/>
          </a:p>
        </p:txBody>
      </p:sp>
      <p:cxnSp>
        <p:nvCxnSpPr>
          <p:cNvPr id="51" name="Egyenes összekötő nyíllal 50"/>
          <p:cNvCxnSpPr>
            <a:stCxn id="21" idx="6"/>
            <a:endCxn id="245" idx="2"/>
          </p:cNvCxnSpPr>
          <p:nvPr/>
        </p:nvCxnSpPr>
        <p:spPr>
          <a:xfrm>
            <a:off x="4241801" y="2268304"/>
            <a:ext cx="4887640" cy="10865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Szövegdoboz 53"/>
          <p:cNvSpPr txBox="1"/>
          <p:nvPr/>
        </p:nvSpPr>
        <p:spPr>
          <a:xfrm>
            <a:off x="8349809" y="252453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sp>
        <p:nvSpPr>
          <p:cNvPr id="53" name="Ellipszis 52"/>
          <p:cNvSpPr/>
          <p:nvPr/>
        </p:nvSpPr>
        <p:spPr>
          <a:xfrm>
            <a:off x="11132305" y="217600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5" name="Egyenes összekötő nyíllal 54"/>
          <p:cNvCxnSpPr>
            <a:stCxn id="21" idx="6"/>
            <a:endCxn id="239" idx="2"/>
          </p:cNvCxnSpPr>
          <p:nvPr/>
        </p:nvCxnSpPr>
        <p:spPr>
          <a:xfrm>
            <a:off x="4241801" y="2268304"/>
            <a:ext cx="344525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Egyenes összekötő nyíllal 56"/>
          <p:cNvCxnSpPr>
            <a:stCxn id="239" idx="6"/>
            <a:endCxn id="53" idx="2"/>
          </p:cNvCxnSpPr>
          <p:nvPr/>
        </p:nvCxnSpPr>
        <p:spPr>
          <a:xfrm flipV="1">
            <a:off x="7867053" y="2266004"/>
            <a:ext cx="3265252" cy="23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Egyenes összekötő nyíllal 59"/>
          <p:cNvCxnSpPr>
            <a:stCxn id="245" idx="7"/>
            <a:endCxn id="53" idx="2"/>
          </p:cNvCxnSpPr>
          <p:nvPr/>
        </p:nvCxnSpPr>
        <p:spPr>
          <a:xfrm flipV="1">
            <a:off x="9283081" y="2266004"/>
            <a:ext cx="1849224" cy="10252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Szövegdoboz 68"/>
          <p:cNvSpPr txBox="1"/>
          <p:nvPr/>
        </p:nvSpPr>
        <p:spPr>
          <a:xfrm>
            <a:off x="9664917" y="2843550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G</a:t>
            </a:r>
            <a:endParaRPr lang="hu-HU" dirty="0"/>
          </a:p>
        </p:txBody>
      </p:sp>
      <p:sp>
        <p:nvSpPr>
          <p:cNvPr id="56" name="Szövegdoboz 55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01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58" name="Szövegdoboz 57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4802697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654383"/>
              </p:ext>
            </p:extLst>
          </p:nvPr>
        </p:nvGraphicFramePr>
        <p:xfrm>
          <a:off x="-7251" y="-17680"/>
          <a:ext cx="2255178" cy="332677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</a:t>
                      </a:r>
                      <a:r>
                        <a:rPr lang="hu-HU" sz="11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F,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</a:t>
                      </a:r>
                      <a:r>
                        <a:rPr lang="hu-HU" sz="11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F,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</a:t>
                      </a:r>
                      <a:r>
                        <a:rPr lang="hu-HU" sz="1100" baseline="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F,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G, I, 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grpSp>
        <p:nvGrpSpPr>
          <p:cNvPr id="17" name="Csoportba foglalás 16"/>
          <p:cNvGrpSpPr/>
          <p:nvPr/>
        </p:nvGrpSpPr>
        <p:grpSpPr>
          <a:xfrm>
            <a:off x="2453062" y="2330704"/>
            <a:ext cx="8236877" cy="3975079"/>
            <a:chOff x="2453062" y="2330704"/>
            <a:chExt cx="8236877" cy="3975079"/>
          </a:xfrm>
        </p:grpSpPr>
        <p:sp>
          <p:nvSpPr>
            <p:cNvPr id="21" name="Ellipszis 20"/>
            <p:cNvSpPr/>
            <p:nvPr/>
          </p:nvSpPr>
          <p:spPr>
            <a:xfrm>
              <a:off x="2453062" y="3321237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1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33" name="Ellipszis 232"/>
            <p:cNvSpPr/>
            <p:nvPr/>
          </p:nvSpPr>
          <p:spPr>
            <a:xfrm>
              <a:off x="4288396" y="4287840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2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35" name="Egyenes összekötő nyíllal 234"/>
            <p:cNvCxnSpPr>
              <a:stCxn id="21" idx="6"/>
              <a:endCxn id="233" idx="2"/>
            </p:cNvCxnSpPr>
            <p:nvPr/>
          </p:nvCxnSpPr>
          <p:spPr>
            <a:xfrm>
              <a:off x="2633062" y="3411237"/>
              <a:ext cx="1655334" cy="96660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Egyenes összekötő nyíllal 237"/>
            <p:cNvCxnSpPr>
              <a:stCxn id="233" idx="6"/>
              <a:endCxn id="239" idx="3"/>
            </p:cNvCxnSpPr>
            <p:nvPr/>
          </p:nvCxnSpPr>
          <p:spPr>
            <a:xfrm flipV="1">
              <a:off x="4468396" y="3354628"/>
              <a:ext cx="1442550" cy="102321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Ellipszis 238"/>
            <p:cNvSpPr/>
            <p:nvPr/>
          </p:nvSpPr>
          <p:spPr>
            <a:xfrm>
              <a:off x="5884586" y="3200988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3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40" name="Ellipszis 239"/>
            <p:cNvSpPr/>
            <p:nvPr/>
          </p:nvSpPr>
          <p:spPr>
            <a:xfrm>
              <a:off x="5884586" y="5158125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4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2" name="Egyenes összekötő nyíllal 241"/>
            <p:cNvCxnSpPr>
              <a:stCxn id="233" idx="6"/>
              <a:endCxn id="240" idx="1"/>
            </p:cNvCxnSpPr>
            <p:nvPr/>
          </p:nvCxnSpPr>
          <p:spPr>
            <a:xfrm>
              <a:off x="4468396" y="4377840"/>
              <a:ext cx="1442550" cy="80664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5" name="Ellipszis 244"/>
            <p:cNvSpPr/>
            <p:nvPr/>
          </p:nvSpPr>
          <p:spPr>
            <a:xfrm>
              <a:off x="7326974" y="4283415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5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6" name="Egyenes összekötő nyíllal 245"/>
            <p:cNvCxnSpPr>
              <a:stCxn id="239" idx="5"/>
              <a:endCxn id="245" idx="1"/>
            </p:cNvCxnSpPr>
            <p:nvPr/>
          </p:nvCxnSpPr>
          <p:spPr>
            <a:xfrm>
              <a:off x="6038226" y="3354628"/>
              <a:ext cx="1315108" cy="95514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Egyenes összekötő nyíllal 248"/>
            <p:cNvCxnSpPr>
              <a:stCxn id="240" idx="6"/>
              <a:endCxn id="245" idx="3"/>
            </p:cNvCxnSpPr>
            <p:nvPr/>
          </p:nvCxnSpPr>
          <p:spPr>
            <a:xfrm flipV="1">
              <a:off x="6064586" y="4437055"/>
              <a:ext cx="1288748" cy="81107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Szövegdoboz 14"/>
            <p:cNvSpPr txBox="1"/>
            <p:nvPr/>
          </p:nvSpPr>
          <p:spPr>
            <a:xfrm>
              <a:off x="3876666" y="2858016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A</a:t>
              </a:r>
              <a:endParaRPr lang="hu-HU" dirty="0"/>
            </a:p>
          </p:txBody>
        </p:sp>
        <p:sp>
          <p:nvSpPr>
            <p:cNvPr id="254" name="Szövegdoboz 253"/>
            <p:cNvSpPr txBox="1"/>
            <p:nvPr/>
          </p:nvSpPr>
          <p:spPr>
            <a:xfrm>
              <a:off x="3741810" y="3398444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B</a:t>
              </a:r>
              <a:endParaRPr lang="hu-HU" dirty="0"/>
            </a:p>
          </p:txBody>
        </p:sp>
        <p:sp>
          <p:nvSpPr>
            <p:cNvPr id="255" name="Szövegdoboz 254"/>
            <p:cNvSpPr txBox="1"/>
            <p:nvPr/>
          </p:nvSpPr>
          <p:spPr>
            <a:xfrm>
              <a:off x="3633344" y="3936866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C</a:t>
              </a:r>
              <a:endParaRPr lang="hu-HU" dirty="0"/>
            </a:p>
          </p:txBody>
        </p:sp>
        <p:sp>
          <p:nvSpPr>
            <p:cNvPr id="256" name="Szövegdoboz 255"/>
            <p:cNvSpPr txBox="1"/>
            <p:nvPr/>
          </p:nvSpPr>
          <p:spPr>
            <a:xfrm>
              <a:off x="4695847" y="3896237"/>
              <a:ext cx="3273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D</a:t>
              </a:r>
              <a:endParaRPr lang="hu-HU" dirty="0"/>
            </a:p>
          </p:txBody>
        </p:sp>
        <p:sp>
          <p:nvSpPr>
            <p:cNvPr id="257" name="Szövegdoboz 256"/>
            <p:cNvSpPr txBox="1"/>
            <p:nvPr/>
          </p:nvSpPr>
          <p:spPr>
            <a:xfrm>
              <a:off x="6489789" y="3563259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F</a:t>
              </a:r>
              <a:endParaRPr lang="hu-HU" dirty="0"/>
            </a:p>
          </p:txBody>
        </p:sp>
        <p:cxnSp>
          <p:nvCxnSpPr>
            <p:cNvPr id="51" name="Egyenes összekötő nyíllal 50"/>
            <p:cNvCxnSpPr>
              <a:stCxn id="21" idx="6"/>
              <a:endCxn id="245" idx="2"/>
            </p:cNvCxnSpPr>
            <p:nvPr/>
          </p:nvCxnSpPr>
          <p:spPr>
            <a:xfrm>
              <a:off x="2633062" y="3411237"/>
              <a:ext cx="4693912" cy="96217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4" name="Szövegdoboz 53"/>
            <p:cNvSpPr txBox="1"/>
            <p:nvPr/>
          </p:nvSpPr>
          <p:spPr>
            <a:xfrm>
              <a:off x="4711076" y="4459168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E</a:t>
              </a:r>
              <a:endParaRPr lang="hu-HU" dirty="0"/>
            </a:p>
          </p:txBody>
        </p:sp>
        <p:sp>
          <p:nvSpPr>
            <p:cNvPr id="52" name="Ellipszis 51"/>
            <p:cNvSpPr/>
            <p:nvPr/>
          </p:nvSpPr>
          <p:spPr>
            <a:xfrm>
              <a:off x="8326208" y="6125783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7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53" name="Egyenes összekötő nyíllal 52"/>
            <p:cNvCxnSpPr>
              <a:stCxn id="239" idx="4"/>
              <a:endCxn id="52" idx="1"/>
            </p:cNvCxnSpPr>
            <p:nvPr/>
          </p:nvCxnSpPr>
          <p:spPr>
            <a:xfrm>
              <a:off x="5974586" y="3380988"/>
              <a:ext cx="2377982" cy="277115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Egyenes összekötő nyíllal 56"/>
            <p:cNvCxnSpPr>
              <a:stCxn id="240" idx="6"/>
              <a:endCxn id="52" idx="1"/>
            </p:cNvCxnSpPr>
            <p:nvPr/>
          </p:nvCxnSpPr>
          <p:spPr>
            <a:xfrm>
              <a:off x="6064586" y="5248125"/>
              <a:ext cx="2287982" cy="90401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Egyenes összekötő nyíllal 57"/>
            <p:cNvCxnSpPr>
              <a:stCxn id="245" idx="4"/>
              <a:endCxn id="52" idx="1"/>
            </p:cNvCxnSpPr>
            <p:nvPr/>
          </p:nvCxnSpPr>
          <p:spPr>
            <a:xfrm>
              <a:off x="7416974" y="4463415"/>
              <a:ext cx="935594" cy="168872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5" name="Szövegdoboz 64"/>
            <p:cNvSpPr txBox="1"/>
            <p:nvPr/>
          </p:nvSpPr>
          <p:spPr>
            <a:xfrm>
              <a:off x="6268558" y="3751144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G</a:t>
              </a:r>
              <a:endParaRPr lang="hu-HU" dirty="0"/>
            </a:p>
          </p:txBody>
        </p:sp>
        <p:sp>
          <p:nvSpPr>
            <p:cNvPr id="66" name="Szövegdoboz 65"/>
            <p:cNvSpPr txBox="1"/>
            <p:nvPr/>
          </p:nvSpPr>
          <p:spPr>
            <a:xfrm>
              <a:off x="6324519" y="4815153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H</a:t>
              </a:r>
              <a:endParaRPr lang="hu-HU" dirty="0"/>
            </a:p>
          </p:txBody>
        </p:sp>
        <p:sp>
          <p:nvSpPr>
            <p:cNvPr id="67" name="Szövegdoboz 66"/>
            <p:cNvSpPr txBox="1"/>
            <p:nvPr/>
          </p:nvSpPr>
          <p:spPr>
            <a:xfrm>
              <a:off x="6312641" y="5243699"/>
              <a:ext cx="2423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I</a:t>
              </a:r>
              <a:endParaRPr lang="hu-HU" dirty="0"/>
            </a:p>
          </p:txBody>
        </p:sp>
        <p:sp>
          <p:nvSpPr>
            <p:cNvPr id="59" name="Ellipszis 58"/>
            <p:cNvSpPr/>
            <p:nvPr/>
          </p:nvSpPr>
          <p:spPr>
            <a:xfrm>
              <a:off x="8416208" y="2330704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6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60" name="Ellipszis 59"/>
            <p:cNvSpPr/>
            <p:nvPr/>
          </p:nvSpPr>
          <p:spPr>
            <a:xfrm>
              <a:off x="10509939" y="413177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8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61" name="Egyenes összekötő nyíllal 60"/>
            <p:cNvCxnSpPr>
              <a:stCxn id="21" idx="6"/>
              <a:endCxn id="59" idx="2"/>
            </p:cNvCxnSpPr>
            <p:nvPr/>
          </p:nvCxnSpPr>
          <p:spPr>
            <a:xfrm flipV="1">
              <a:off x="2633062" y="2420704"/>
              <a:ext cx="5783146" cy="99053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Egyenes összekötő nyíllal 63"/>
            <p:cNvCxnSpPr>
              <a:stCxn id="245" idx="7"/>
              <a:endCxn id="59" idx="3"/>
            </p:cNvCxnSpPr>
            <p:nvPr/>
          </p:nvCxnSpPr>
          <p:spPr>
            <a:xfrm flipV="1">
              <a:off x="7480614" y="2484344"/>
              <a:ext cx="961954" cy="182543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Egyenes összekötő nyíllal 67"/>
            <p:cNvCxnSpPr>
              <a:stCxn id="245" idx="6"/>
              <a:endCxn id="60" idx="2"/>
            </p:cNvCxnSpPr>
            <p:nvPr/>
          </p:nvCxnSpPr>
          <p:spPr>
            <a:xfrm flipV="1">
              <a:off x="7506974" y="4221771"/>
              <a:ext cx="3002965" cy="151644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Egyenes összekötő nyíllal 69"/>
            <p:cNvCxnSpPr>
              <a:stCxn id="59" idx="5"/>
              <a:endCxn id="60" idx="1"/>
            </p:cNvCxnSpPr>
            <p:nvPr/>
          </p:nvCxnSpPr>
          <p:spPr>
            <a:xfrm>
              <a:off x="8569848" y="2484344"/>
              <a:ext cx="1966451" cy="167378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Egyenes összekötő nyíllal 72"/>
            <p:cNvCxnSpPr>
              <a:stCxn id="52" idx="7"/>
              <a:endCxn id="60" idx="3"/>
            </p:cNvCxnSpPr>
            <p:nvPr/>
          </p:nvCxnSpPr>
          <p:spPr>
            <a:xfrm flipV="1">
              <a:off x="8479848" y="4285411"/>
              <a:ext cx="2056451" cy="186673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6" name="Szövegdoboz 75"/>
            <p:cNvSpPr txBox="1"/>
            <p:nvPr/>
          </p:nvSpPr>
          <p:spPr>
            <a:xfrm>
              <a:off x="7840404" y="3181572"/>
              <a:ext cx="25840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J</a:t>
              </a:r>
              <a:endParaRPr lang="hu-HU" dirty="0"/>
            </a:p>
          </p:txBody>
        </p:sp>
        <p:sp>
          <p:nvSpPr>
            <p:cNvPr id="77" name="Szövegdoboz 76"/>
            <p:cNvSpPr txBox="1"/>
            <p:nvPr/>
          </p:nvSpPr>
          <p:spPr>
            <a:xfrm>
              <a:off x="7919047" y="4144917"/>
              <a:ext cx="30489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K</a:t>
              </a:r>
              <a:endParaRPr lang="hu-HU" dirty="0"/>
            </a:p>
          </p:txBody>
        </p:sp>
        <p:sp>
          <p:nvSpPr>
            <p:cNvPr id="78" name="Szövegdoboz 77"/>
            <p:cNvSpPr txBox="1"/>
            <p:nvPr/>
          </p:nvSpPr>
          <p:spPr>
            <a:xfrm>
              <a:off x="7664714" y="4940380"/>
              <a:ext cx="28245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L</a:t>
              </a:r>
              <a:endParaRPr lang="hu-HU" dirty="0"/>
            </a:p>
          </p:txBody>
        </p:sp>
        <p:sp>
          <p:nvSpPr>
            <p:cNvPr id="79" name="Szövegdoboz 78"/>
            <p:cNvSpPr txBox="1"/>
            <p:nvPr/>
          </p:nvSpPr>
          <p:spPr>
            <a:xfrm>
              <a:off x="9549786" y="3181572"/>
              <a:ext cx="38183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M</a:t>
              </a:r>
              <a:endParaRPr lang="hu-HU" dirty="0"/>
            </a:p>
          </p:txBody>
        </p:sp>
        <p:sp>
          <p:nvSpPr>
            <p:cNvPr id="80" name="Szövegdoboz 79"/>
            <p:cNvSpPr txBox="1"/>
            <p:nvPr/>
          </p:nvSpPr>
          <p:spPr>
            <a:xfrm>
              <a:off x="9438140" y="4940380"/>
              <a:ext cx="33374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N</a:t>
              </a:r>
              <a:endParaRPr lang="hu-HU" dirty="0"/>
            </a:p>
          </p:txBody>
        </p:sp>
      </p:grpSp>
      <p:sp>
        <p:nvSpPr>
          <p:cNvPr id="72" name="Szövegdoboz 71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09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74" name="Szövegdoboz 73"/>
          <p:cNvSpPr txBox="1"/>
          <p:nvPr/>
        </p:nvSpPr>
        <p:spPr>
          <a:xfrm>
            <a:off x="2646947" y="1070308"/>
            <a:ext cx="572945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feladat szövege a megfelelő Excel fájlban.</a:t>
            </a:r>
          </a:p>
          <a:p>
            <a:r>
              <a:rPr lang="hu-HU" sz="2000" dirty="0" smtClean="0">
                <a:solidFill>
                  <a:srgbClr val="FF0000"/>
                </a:solidFill>
              </a:rPr>
              <a:t>A megoldás videón és írott formában az Excel fájlban.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0258456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04899685"/>
              </p:ext>
            </p:extLst>
          </p:nvPr>
        </p:nvGraphicFramePr>
        <p:xfrm>
          <a:off x="-7251" y="-17680"/>
          <a:ext cx="2255178" cy="296799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F, 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F, 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H, 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2878171" y="410335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4907233" y="5190209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>
            <a:off x="3058171" y="4193357"/>
            <a:ext cx="1849062" cy="108685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6503423" y="410335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5" idx="2"/>
          </p:cNvCxnSpPr>
          <p:nvPr/>
        </p:nvCxnSpPr>
        <p:spPr>
          <a:xfrm flipV="1">
            <a:off x="5087233" y="5279908"/>
            <a:ext cx="2858578" cy="3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7945811" y="5189908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6657063" y="4256997"/>
            <a:ext cx="1315108" cy="95927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4588900" y="3433056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4364395" y="4049209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3940552" y="4728424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257" name="Szövegdoboz 256"/>
          <p:cNvSpPr txBox="1"/>
          <p:nvPr/>
        </p:nvSpPr>
        <p:spPr>
          <a:xfrm>
            <a:off x="7045584" y="445420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F</a:t>
            </a:r>
            <a:endParaRPr lang="hu-HU" dirty="0"/>
          </a:p>
        </p:txBody>
      </p:sp>
      <p:cxnSp>
        <p:nvCxnSpPr>
          <p:cNvPr id="51" name="Egyenes összekötő nyíllal 50"/>
          <p:cNvCxnSpPr>
            <a:stCxn id="21" idx="6"/>
            <a:endCxn id="63" idx="2"/>
          </p:cNvCxnSpPr>
          <p:nvPr/>
        </p:nvCxnSpPr>
        <p:spPr>
          <a:xfrm flipV="1">
            <a:off x="3058171" y="2860316"/>
            <a:ext cx="3909237" cy="13330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Szövegdoboz 53"/>
          <p:cNvSpPr txBox="1"/>
          <p:nvPr/>
        </p:nvSpPr>
        <p:spPr>
          <a:xfrm>
            <a:off x="7135241" y="396606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sp>
        <p:nvSpPr>
          <p:cNvPr id="53" name="Ellipszis 52"/>
          <p:cNvSpPr/>
          <p:nvPr/>
        </p:nvSpPr>
        <p:spPr>
          <a:xfrm>
            <a:off x="9948675" y="410105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5" name="Egyenes összekötő nyíllal 54"/>
          <p:cNvCxnSpPr>
            <a:stCxn id="21" idx="6"/>
            <a:endCxn id="239" idx="2"/>
          </p:cNvCxnSpPr>
          <p:nvPr/>
        </p:nvCxnSpPr>
        <p:spPr>
          <a:xfrm>
            <a:off x="3058171" y="4193357"/>
            <a:ext cx="344525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Egyenes összekötő nyíllal 56"/>
          <p:cNvCxnSpPr>
            <a:stCxn id="239" idx="6"/>
            <a:endCxn id="53" idx="2"/>
          </p:cNvCxnSpPr>
          <p:nvPr/>
        </p:nvCxnSpPr>
        <p:spPr>
          <a:xfrm flipV="1">
            <a:off x="6683423" y="4191057"/>
            <a:ext cx="3265252" cy="23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Egyenes összekötő nyíllal 59"/>
          <p:cNvCxnSpPr>
            <a:stCxn id="245" idx="7"/>
            <a:endCxn id="53" idx="2"/>
          </p:cNvCxnSpPr>
          <p:nvPr/>
        </p:nvCxnSpPr>
        <p:spPr>
          <a:xfrm flipV="1">
            <a:off x="8099451" y="4191057"/>
            <a:ext cx="1849224" cy="102521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Ellipszis 55"/>
          <p:cNvSpPr/>
          <p:nvPr/>
        </p:nvSpPr>
        <p:spPr>
          <a:xfrm>
            <a:off x="8057380" y="622242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8" name="Egyenes összekötő nyíllal 57"/>
          <p:cNvCxnSpPr>
            <a:stCxn id="233" idx="6"/>
            <a:endCxn id="56" idx="2"/>
          </p:cNvCxnSpPr>
          <p:nvPr/>
        </p:nvCxnSpPr>
        <p:spPr>
          <a:xfrm>
            <a:off x="5087233" y="5280209"/>
            <a:ext cx="2970147" cy="10322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Egyenes összekötő nyíllal 58"/>
          <p:cNvCxnSpPr>
            <a:stCxn id="56" idx="7"/>
            <a:endCxn id="53" idx="3"/>
          </p:cNvCxnSpPr>
          <p:nvPr/>
        </p:nvCxnSpPr>
        <p:spPr>
          <a:xfrm flipV="1">
            <a:off x="8211020" y="4254697"/>
            <a:ext cx="1764015" cy="19940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Egyenes összekötő nyíllal 61"/>
          <p:cNvCxnSpPr>
            <a:stCxn id="245" idx="4"/>
            <a:endCxn id="56" idx="0"/>
          </p:cNvCxnSpPr>
          <p:nvPr/>
        </p:nvCxnSpPr>
        <p:spPr>
          <a:xfrm>
            <a:off x="8035811" y="5369908"/>
            <a:ext cx="111569" cy="8525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Szövegdoboz 64"/>
          <p:cNvSpPr txBox="1"/>
          <p:nvPr/>
        </p:nvSpPr>
        <p:spPr>
          <a:xfrm>
            <a:off x="6230982" y="5583450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H</a:t>
            </a:r>
            <a:endParaRPr lang="hu-HU" dirty="0"/>
          </a:p>
        </p:txBody>
      </p:sp>
      <p:sp>
        <p:nvSpPr>
          <p:cNvPr id="66" name="Szövegdoboz 65"/>
          <p:cNvSpPr txBox="1"/>
          <p:nvPr/>
        </p:nvSpPr>
        <p:spPr>
          <a:xfrm>
            <a:off x="7793437" y="2983480"/>
            <a:ext cx="242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I</a:t>
            </a:r>
            <a:endParaRPr lang="hu-HU" dirty="0"/>
          </a:p>
        </p:txBody>
      </p:sp>
      <p:sp>
        <p:nvSpPr>
          <p:cNvPr id="67" name="Szövegdoboz 66"/>
          <p:cNvSpPr txBox="1"/>
          <p:nvPr/>
        </p:nvSpPr>
        <p:spPr>
          <a:xfrm>
            <a:off x="8381101" y="4768603"/>
            <a:ext cx="2584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J</a:t>
            </a:r>
            <a:endParaRPr lang="hu-HU" dirty="0"/>
          </a:p>
        </p:txBody>
      </p:sp>
      <p:sp>
        <p:nvSpPr>
          <p:cNvPr id="63" name="Ellipszis 62"/>
          <p:cNvSpPr/>
          <p:nvPr/>
        </p:nvSpPr>
        <p:spPr>
          <a:xfrm>
            <a:off x="6967408" y="277031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68" name="Egyenes összekötő nyíllal 67"/>
          <p:cNvCxnSpPr>
            <a:stCxn id="239" idx="0"/>
            <a:endCxn id="63" idx="4"/>
          </p:cNvCxnSpPr>
          <p:nvPr/>
        </p:nvCxnSpPr>
        <p:spPr>
          <a:xfrm flipV="1">
            <a:off x="6593423" y="2950316"/>
            <a:ext cx="463985" cy="11530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Egyenes összekötő nyíllal 69"/>
          <p:cNvCxnSpPr>
            <a:stCxn id="63" idx="6"/>
            <a:endCxn id="53" idx="1"/>
          </p:cNvCxnSpPr>
          <p:nvPr/>
        </p:nvCxnSpPr>
        <p:spPr>
          <a:xfrm>
            <a:off x="7147408" y="2860316"/>
            <a:ext cx="2827627" cy="12671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Szövegdoboz 70"/>
          <p:cNvSpPr txBox="1"/>
          <p:nvPr/>
        </p:nvSpPr>
        <p:spPr>
          <a:xfrm>
            <a:off x="6640074" y="3430245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sp>
        <p:nvSpPr>
          <p:cNvPr id="72" name="Szövegdoboz 71"/>
          <p:cNvSpPr txBox="1"/>
          <p:nvPr/>
        </p:nvSpPr>
        <p:spPr>
          <a:xfrm>
            <a:off x="6337991" y="5080470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G</a:t>
            </a:r>
            <a:endParaRPr lang="hu-HU" dirty="0"/>
          </a:p>
        </p:txBody>
      </p:sp>
      <p:sp>
        <p:nvSpPr>
          <p:cNvPr id="73" name="Szövegdoboz 72"/>
          <p:cNvSpPr txBox="1"/>
          <p:nvPr/>
        </p:nvSpPr>
        <p:spPr>
          <a:xfrm>
            <a:off x="7978976" y="5632198"/>
            <a:ext cx="3048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</a:t>
            </a:r>
            <a:endParaRPr lang="hu-HU" dirty="0"/>
          </a:p>
        </p:txBody>
      </p:sp>
      <p:sp>
        <p:nvSpPr>
          <p:cNvPr id="74" name="Szövegdoboz 73"/>
          <p:cNvSpPr txBox="1"/>
          <p:nvPr/>
        </p:nvSpPr>
        <p:spPr>
          <a:xfrm>
            <a:off x="8740713" y="5343548"/>
            <a:ext cx="2824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L</a:t>
            </a:r>
            <a:endParaRPr lang="hu-HU" dirty="0"/>
          </a:p>
        </p:txBody>
      </p:sp>
      <p:sp>
        <p:nvSpPr>
          <p:cNvPr id="69" name="Szövegdoboz 68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10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75" name="Szövegdoboz 74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0356314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/>
          <p:cNvSpPr/>
          <p:nvPr/>
        </p:nvSpPr>
        <p:spPr>
          <a:xfrm>
            <a:off x="721894" y="114681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872261" y="483250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8" name="Téglalap 7"/>
          <p:cNvSpPr/>
          <p:nvPr/>
        </p:nvSpPr>
        <p:spPr>
          <a:xfrm>
            <a:off x="2041357" y="131154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RÉSZLETESEN KIDOLGOZOTT FELADATOK 10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hu-HU" sz="2000" b="1" dirty="0">
              <a:solidFill>
                <a:srgbClr val="C00000"/>
              </a:solidFill>
            </a:endParaRPr>
          </a:p>
        </p:txBody>
      </p:sp>
      <p:graphicFrame>
        <p:nvGraphicFramePr>
          <p:cNvPr id="7" name="Táblázat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9756606"/>
              </p:ext>
            </p:extLst>
          </p:nvPr>
        </p:nvGraphicFramePr>
        <p:xfrm>
          <a:off x="4538857" y="2041237"/>
          <a:ext cx="2918892" cy="2543175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972964"/>
                <a:gridCol w="972964"/>
                <a:gridCol w="972964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F, 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F, 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H, 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7055121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Csoportba foglalás 17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19" name="Csoportba foglalás 1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7" name="Téglalap 2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8" name="Téglalap 2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9" name="Téglalap 2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" name="Téglalap 2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1" name="Téglalap 3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2" name="Téglalap 3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3" name="Téglalap 32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0" name="Szövegdoboz 19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1" name="Szövegdoboz 20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2" name="Szövegdoboz 21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3" name="Szövegdoboz 22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4" name="Szövegdoboz 23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5" name="Szövegdoboz 24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6" name="Szövegdoboz 25"/>
            <p:cNvSpPr txBox="1"/>
            <p:nvPr/>
          </p:nvSpPr>
          <p:spPr>
            <a:xfrm>
              <a:off x="2705157" y="3002923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34" name="Ellipszis 33"/>
          <p:cNvSpPr/>
          <p:nvPr/>
        </p:nvSpPr>
        <p:spPr>
          <a:xfrm>
            <a:off x="760814" y="4145786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35" name="Egyenes összekötő nyíllal 34"/>
          <p:cNvCxnSpPr>
            <a:stCxn id="34" idx="6"/>
            <a:endCxn id="38" idx="2"/>
          </p:cNvCxnSpPr>
          <p:nvPr/>
        </p:nvCxnSpPr>
        <p:spPr>
          <a:xfrm flipV="1">
            <a:off x="940814" y="2201135"/>
            <a:ext cx="3404044" cy="20346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7" name="Táblázat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43146958"/>
              </p:ext>
            </p:extLst>
          </p:nvPr>
        </p:nvGraphicFramePr>
        <p:xfrm>
          <a:off x="0" y="0"/>
          <a:ext cx="2918892" cy="2641860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972964"/>
                <a:gridCol w="972964"/>
                <a:gridCol w="972964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F, 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F, 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H, 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38" name="Ellipszis 37"/>
          <p:cNvSpPr/>
          <p:nvPr/>
        </p:nvSpPr>
        <p:spPr>
          <a:xfrm>
            <a:off x="4344858" y="2111135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39" name="Ellipszis 38"/>
          <p:cNvSpPr/>
          <p:nvPr/>
        </p:nvSpPr>
        <p:spPr>
          <a:xfrm>
            <a:off x="2489350" y="414578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40" name="Ellipszis 39"/>
          <p:cNvSpPr/>
          <p:nvPr/>
        </p:nvSpPr>
        <p:spPr>
          <a:xfrm>
            <a:off x="2055327" y="6135910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43" name="Egyenes összekötő nyíllal 42"/>
          <p:cNvCxnSpPr>
            <a:stCxn id="34" idx="6"/>
            <a:endCxn id="39" idx="2"/>
          </p:cNvCxnSpPr>
          <p:nvPr/>
        </p:nvCxnSpPr>
        <p:spPr>
          <a:xfrm>
            <a:off x="940814" y="4235786"/>
            <a:ext cx="1548536" cy="0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Egyenes összekötő nyíllal 45"/>
          <p:cNvCxnSpPr>
            <a:stCxn id="34" idx="6"/>
            <a:endCxn id="40" idx="2"/>
          </p:cNvCxnSpPr>
          <p:nvPr/>
        </p:nvCxnSpPr>
        <p:spPr>
          <a:xfrm>
            <a:off x="940814" y="4235786"/>
            <a:ext cx="1114513" cy="1990124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Csoportba foglalás 51"/>
          <p:cNvGrpSpPr/>
          <p:nvPr/>
        </p:nvGrpSpPr>
        <p:grpSpPr>
          <a:xfrm>
            <a:off x="1080499" y="3308543"/>
            <a:ext cx="999234" cy="588162"/>
            <a:chOff x="2451219" y="2817354"/>
            <a:chExt cx="999234" cy="588162"/>
          </a:xfrm>
        </p:grpSpPr>
        <p:grpSp>
          <p:nvGrpSpPr>
            <p:cNvPr id="53" name="Csoportba foglalás 5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61" name="Téglalap 6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62" name="Téglalap 6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3" name="Téglalap 6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4" name="Téglalap 6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5" name="Téglalap 6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6" name="Téglalap 6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7" name="Téglalap 6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54" name="Szövegdoboz 53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55" name="Szövegdoboz 5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56" name="Szövegdoboz 55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57" name="Szövegdoboz 56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58" name="Szövegdoboz 57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59" name="Szövegdoboz 58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60" name="Szövegdoboz 59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grpSp>
        <p:nvGrpSpPr>
          <p:cNvPr id="68" name="Csoportba foglalás 67"/>
          <p:cNvGrpSpPr/>
          <p:nvPr/>
        </p:nvGrpSpPr>
        <p:grpSpPr>
          <a:xfrm>
            <a:off x="1413577" y="3954652"/>
            <a:ext cx="999234" cy="588162"/>
            <a:chOff x="2451219" y="2817354"/>
            <a:chExt cx="999234" cy="588162"/>
          </a:xfrm>
        </p:grpSpPr>
        <p:grpSp>
          <p:nvGrpSpPr>
            <p:cNvPr id="69" name="Csoportba foglalás 6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77" name="Téglalap 7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78" name="Téglalap 7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9" name="Téglalap 7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0" name="Téglalap 7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1" name="Téglalap 8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2" name="Téglalap 8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3" name="Téglalap 82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70" name="Szövegdoboz 69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71" name="Szövegdoboz 70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72" name="Szövegdoboz 71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73" name="Szövegdoboz 72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74" name="Szövegdoboz 73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75" name="Szövegdoboz 74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76" name="Szövegdoboz 75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grpSp>
        <p:nvGrpSpPr>
          <p:cNvPr id="86" name="Csoportba foglalás 85"/>
          <p:cNvGrpSpPr/>
          <p:nvPr/>
        </p:nvGrpSpPr>
        <p:grpSpPr>
          <a:xfrm>
            <a:off x="875279" y="5039174"/>
            <a:ext cx="999234" cy="588162"/>
            <a:chOff x="2451219" y="2817354"/>
            <a:chExt cx="999234" cy="588162"/>
          </a:xfrm>
        </p:grpSpPr>
        <p:grpSp>
          <p:nvGrpSpPr>
            <p:cNvPr id="87" name="Csoportba foglalás 86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95" name="Téglalap 94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96" name="Téglalap 95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7" name="Téglalap 96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8" name="Téglalap 97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9" name="Téglalap 98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0" name="Téglalap 99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1" name="Téglalap 100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88" name="Szövegdoboz 87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89" name="Szövegdoboz 88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90" name="Szövegdoboz 89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91" name="Szövegdoboz 90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92" name="Szövegdoboz 91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93" name="Szövegdoboz 92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94" name="Szövegdoboz 93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sp>
        <p:nvSpPr>
          <p:cNvPr id="103" name="Ellipszis 102"/>
          <p:cNvSpPr/>
          <p:nvPr/>
        </p:nvSpPr>
        <p:spPr>
          <a:xfrm>
            <a:off x="9082333" y="4052464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104" name="Ellipszis 103"/>
          <p:cNvSpPr/>
          <p:nvPr/>
        </p:nvSpPr>
        <p:spPr>
          <a:xfrm>
            <a:off x="5092538" y="5567059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105" name="Egyenes összekötő nyíllal 104"/>
          <p:cNvCxnSpPr>
            <a:stCxn id="39" idx="6"/>
            <a:endCxn id="38" idx="2"/>
          </p:cNvCxnSpPr>
          <p:nvPr/>
        </p:nvCxnSpPr>
        <p:spPr>
          <a:xfrm flipV="1">
            <a:off x="2669350" y="2201135"/>
            <a:ext cx="1675508" cy="2034651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Egyenes összekötő nyíllal 107"/>
          <p:cNvCxnSpPr>
            <a:stCxn id="39" idx="6"/>
            <a:endCxn id="103" idx="2"/>
          </p:cNvCxnSpPr>
          <p:nvPr/>
        </p:nvCxnSpPr>
        <p:spPr>
          <a:xfrm flipV="1">
            <a:off x="2669350" y="4142464"/>
            <a:ext cx="6412983" cy="933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Egyenes összekötő nyíllal 110"/>
          <p:cNvCxnSpPr>
            <a:stCxn id="39" idx="6"/>
            <a:endCxn id="104" idx="2"/>
          </p:cNvCxnSpPr>
          <p:nvPr/>
        </p:nvCxnSpPr>
        <p:spPr>
          <a:xfrm>
            <a:off x="2669350" y="4235786"/>
            <a:ext cx="2423188" cy="1421273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5" name="Csoportba foglalás 114"/>
          <p:cNvGrpSpPr/>
          <p:nvPr/>
        </p:nvGrpSpPr>
        <p:grpSpPr>
          <a:xfrm>
            <a:off x="2784064" y="3275022"/>
            <a:ext cx="999234" cy="588162"/>
            <a:chOff x="2451219" y="2817354"/>
            <a:chExt cx="999234" cy="588162"/>
          </a:xfrm>
        </p:grpSpPr>
        <p:grpSp>
          <p:nvGrpSpPr>
            <p:cNvPr id="116" name="Csoportba foglalás 11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24" name="Téglalap 12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25" name="Téglalap 12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6" name="Téglalap 12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7" name="Téglalap 12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8" name="Téglalap 12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9" name="Téglalap 12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0" name="Téglalap 12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17" name="Szövegdoboz 116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18" name="Szövegdoboz 11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19" name="Szövegdoboz 118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20" name="Szövegdoboz 119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21" name="Szövegdoboz 120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22" name="Szövegdoboz 121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23" name="Szövegdoboz 122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grpSp>
        <p:nvGrpSpPr>
          <p:cNvPr id="132" name="Csoportba foglalás 131"/>
          <p:cNvGrpSpPr/>
          <p:nvPr/>
        </p:nvGrpSpPr>
        <p:grpSpPr>
          <a:xfrm>
            <a:off x="3634173" y="3931828"/>
            <a:ext cx="1034342" cy="588162"/>
            <a:chOff x="2451219" y="2817354"/>
            <a:chExt cx="1034342" cy="588162"/>
          </a:xfrm>
        </p:grpSpPr>
        <p:grpSp>
          <p:nvGrpSpPr>
            <p:cNvPr id="133" name="Csoportba foglalás 13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41" name="Téglalap 14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42" name="Téglalap 14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3" name="Téglalap 14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4" name="Téglalap 14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5" name="Téglalap 14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6" name="Téglalap 14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7" name="Téglalap 14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34" name="Szövegdoboz 133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35" name="Szövegdoboz 13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36" name="Szövegdoboz 135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37" name="Szövegdoboz 136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38" name="Szövegdoboz 137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39" name="Szövegdoboz 138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140" name="Szövegdoboz 139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grpSp>
        <p:nvGrpSpPr>
          <p:cNvPr id="148" name="Csoportba foglalás 147"/>
          <p:cNvGrpSpPr/>
          <p:nvPr/>
        </p:nvGrpSpPr>
        <p:grpSpPr>
          <a:xfrm>
            <a:off x="2885646" y="4684222"/>
            <a:ext cx="999234" cy="588162"/>
            <a:chOff x="2451219" y="2817354"/>
            <a:chExt cx="999234" cy="588162"/>
          </a:xfrm>
        </p:grpSpPr>
        <p:grpSp>
          <p:nvGrpSpPr>
            <p:cNvPr id="149" name="Csoportba foglalás 14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57" name="Téglalap 15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58" name="Téglalap 15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9" name="Téglalap 15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0" name="Téglalap 15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1" name="Téglalap 16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2" name="Téglalap 16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3" name="Téglalap 162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50" name="Szövegdoboz 149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51" name="Szövegdoboz 150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52" name="Szövegdoboz 151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53" name="Szövegdoboz 152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54" name="Szövegdoboz 153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55" name="Szövegdoboz 154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56" name="Szövegdoboz 155"/>
            <p:cNvSpPr txBox="1"/>
            <p:nvPr/>
          </p:nvSpPr>
          <p:spPr>
            <a:xfrm>
              <a:off x="2839267" y="2987375"/>
              <a:ext cx="24397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</a:t>
              </a:r>
              <a:endParaRPr lang="hu-HU" sz="1000" dirty="0"/>
            </a:p>
          </p:txBody>
        </p:sp>
      </p:grpSp>
      <p:sp>
        <p:nvSpPr>
          <p:cNvPr id="166" name="Ellipszis 165"/>
          <p:cNvSpPr/>
          <p:nvPr/>
        </p:nvSpPr>
        <p:spPr>
          <a:xfrm>
            <a:off x="8051573" y="6577398"/>
            <a:ext cx="180000" cy="180000"/>
          </a:xfrm>
          <a:prstGeom prst="ellipse">
            <a:avLst/>
          </a:prstGeom>
          <a:solidFill>
            <a:srgbClr val="7030A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167" name="Egyenes összekötő nyíllal 166"/>
          <p:cNvCxnSpPr>
            <a:stCxn id="40" idx="6"/>
            <a:endCxn id="104" idx="2"/>
          </p:cNvCxnSpPr>
          <p:nvPr/>
        </p:nvCxnSpPr>
        <p:spPr>
          <a:xfrm flipV="1">
            <a:off x="2235327" y="5657059"/>
            <a:ext cx="2857211" cy="568851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0" name="Egyenes összekötő nyíllal 169"/>
          <p:cNvCxnSpPr>
            <a:stCxn id="40" idx="6"/>
            <a:endCxn id="166" idx="2"/>
          </p:cNvCxnSpPr>
          <p:nvPr/>
        </p:nvCxnSpPr>
        <p:spPr>
          <a:xfrm>
            <a:off x="2235327" y="6225910"/>
            <a:ext cx="5816246" cy="44148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73" name="Csoportba foglalás 172"/>
          <p:cNvGrpSpPr/>
          <p:nvPr/>
        </p:nvGrpSpPr>
        <p:grpSpPr>
          <a:xfrm>
            <a:off x="2700211" y="5547748"/>
            <a:ext cx="999234" cy="588162"/>
            <a:chOff x="2451219" y="2817354"/>
            <a:chExt cx="999234" cy="588162"/>
          </a:xfrm>
        </p:grpSpPr>
        <p:grpSp>
          <p:nvGrpSpPr>
            <p:cNvPr id="174" name="Csoportba foglalás 17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82" name="Téglalap 18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83" name="Téglalap 18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4" name="Téglalap 18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5" name="Téglalap 18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6" name="Téglalap 18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7" name="Téglalap 18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8" name="Téglalap 18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75" name="Szövegdoboz 174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176" name="Szövegdoboz 17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77" name="Szövegdoboz 176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78" name="Szövegdoboz 177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179" name="Szövegdoboz 178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80" name="Szövegdoboz 179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81" name="Szövegdoboz 180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G</a:t>
              </a:r>
              <a:endParaRPr lang="hu-HU" sz="1000" dirty="0"/>
            </a:p>
          </p:txBody>
        </p:sp>
      </p:grpSp>
      <p:grpSp>
        <p:nvGrpSpPr>
          <p:cNvPr id="189" name="Csoportba foglalás 188"/>
          <p:cNvGrpSpPr/>
          <p:nvPr/>
        </p:nvGrpSpPr>
        <p:grpSpPr>
          <a:xfrm>
            <a:off x="2588642" y="6304075"/>
            <a:ext cx="1034342" cy="588162"/>
            <a:chOff x="2451219" y="2817354"/>
            <a:chExt cx="1034342" cy="588162"/>
          </a:xfrm>
        </p:grpSpPr>
        <p:grpSp>
          <p:nvGrpSpPr>
            <p:cNvPr id="190" name="Csoportba foglalás 18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98" name="Téglalap 19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99" name="Téglalap 19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0" name="Téglalap 19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1" name="Téglalap 20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2" name="Téglalap 20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3" name="Téglalap 20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4" name="Téglalap 20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91" name="Szövegdoboz 190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192" name="Szövegdoboz 19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93" name="Szövegdoboz 192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94" name="Szövegdoboz 193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95" name="Szövegdoboz 19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96" name="Szövegdoboz 19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97" name="Szövegdoboz 196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H</a:t>
              </a:r>
              <a:endParaRPr lang="hu-HU" sz="1000" dirty="0"/>
            </a:p>
          </p:txBody>
        </p:sp>
      </p:grpSp>
      <p:cxnSp>
        <p:nvCxnSpPr>
          <p:cNvPr id="209" name="Egyenes összekötő nyíllal 208"/>
          <p:cNvCxnSpPr>
            <a:stCxn id="38" idx="6"/>
            <a:endCxn id="103" idx="2"/>
          </p:cNvCxnSpPr>
          <p:nvPr/>
        </p:nvCxnSpPr>
        <p:spPr>
          <a:xfrm>
            <a:off x="4524858" y="2201135"/>
            <a:ext cx="4557475" cy="1941329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4" name="Csoportba foglalás 213"/>
          <p:cNvGrpSpPr/>
          <p:nvPr/>
        </p:nvGrpSpPr>
        <p:grpSpPr>
          <a:xfrm>
            <a:off x="5655601" y="2236682"/>
            <a:ext cx="1034342" cy="588162"/>
            <a:chOff x="2451219" y="2817354"/>
            <a:chExt cx="1034342" cy="588162"/>
          </a:xfrm>
        </p:grpSpPr>
        <p:grpSp>
          <p:nvGrpSpPr>
            <p:cNvPr id="215" name="Csoportba foglalás 21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23" name="Téglalap 22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24" name="Téglalap 22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5" name="Téglalap 22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6" name="Téglalap 22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7" name="Téglalap 22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8" name="Téglalap 22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9" name="Téglalap 22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16" name="Szövegdoboz 215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217" name="Szövegdoboz 21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18" name="Szövegdoboz 217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13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19" name="Szövegdoboz 218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220" name="Szövegdoboz 219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21" name="Szövegdoboz 220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222" name="Szövegdoboz 221"/>
            <p:cNvSpPr txBox="1"/>
            <p:nvPr/>
          </p:nvSpPr>
          <p:spPr>
            <a:xfrm>
              <a:off x="2839267" y="2987375"/>
              <a:ext cx="21672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I</a:t>
              </a:r>
              <a:endParaRPr lang="hu-HU" sz="1000" dirty="0"/>
            </a:p>
          </p:txBody>
        </p:sp>
      </p:grpSp>
      <p:cxnSp>
        <p:nvCxnSpPr>
          <p:cNvPr id="234" name="Egyenes összekötő nyíllal 233"/>
          <p:cNvCxnSpPr>
            <a:stCxn id="104" idx="6"/>
            <a:endCxn id="103" idx="2"/>
          </p:cNvCxnSpPr>
          <p:nvPr/>
        </p:nvCxnSpPr>
        <p:spPr>
          <a:xfrm flipV="1">
            <a:off x="5272538" y="4142464"/>
            <a:ext cx="3809795" cy="15145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6" name="Egyenes összekötő nyíllal 235"/>
          <p:cNvCxnSpPr>
            <a:stCxn id="104" idx="6"/>
            <a:endCxn id="166" idx="2"/>
          </p:cNvCxnSpPr>
          <p:nvPr/>
        </p:nvCxnSpPr>
        <p:spPr>
          <a:xfrm>
            <a:off x="5272538" y="5657059"/>
            <a:ext cx="2779035" cy="1010339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9" name="Csoportba foglalás 238"/>
          <p:cNvGrpSpPr/>
          <p:nvPr/>
        </p:nvGrpSpPr>
        <p:grpSpPr>
          <a:xfrm>
            <a:off x="5860824" y="4944851"/>
            <a:ext cx="1034342" cy="588162"/>
            <a:chOff x="2451219" y="2817354"/>
            <a:chExt cx="1034342" cy="588162"/>
          </a:xfrm>
        </p:grpSpPr>
        <p:grpSp>
          <p:nvGrpSpPr>
            <p:cNvPr id="240" name="Csoportba foglalás 23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48" name="Téglalap 24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49" name="Téglalap 24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0" name="Téglalap 24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1" name="Téglalap 25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2" name="Téglalap 25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3" name="Téglalap 25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4" name="Téglalap 25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41" name="Szövegdoboz 240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242" name="Szövegdoboz 24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243" name="Szövegdoboz 242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244" name="Szövegdoboz 243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245" name="Szövegdoboz 24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246" name="Szövegdoboz 24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247" name="Szövegdoboz 246"/>
            <p:cNvSpPr txBox="1"/>
            <p:nvPr/>
          </p:nvSpPr>
          <p:spPr>
            <a:xfrm>
              <a:off x="2839267" y="2987375"/>
              <a:ext cx="22634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J</a:t>
              </a:r>
              <a:endParaRPr lang="hu-HU" sz="1000" dirty="0"/>
            </a:p>
          </p:txBody>
        </p:sp>
      </p:grpSp>
      <p:grpSp>
        <p:nvGrpSpPr>
          <p:cNvPr id="255" name="Csoportba foglalás 254"/>
          <p:cNvGrpSpPr/>
          <p:nvPr/>
        </p:nvGrpSpPr>
        <p:grpSpPr>
          <a:xfrm>
            <a:off x="5871244" y="5739109"/>
            <a:ext cx="1034342" cy="588162"/>
            <a:chOff x="2451219" y="2817354"/>
            <a:chExt cx="1034342" cy="588162"/>
          </a:xfrm>
        </p:grpSpPr>
        <p:grpSp>
          <p:nvGrpSpPr>
            <p:cNvPr id="256" name="Csoportba foglalás 25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64" name="Téglalap 26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65" name="Téglalap 26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6" name="Téglalap 26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7" name="Téglalap 26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8" name="Téglalap 26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9" name="Téglalap 26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0" name="Téglalap 26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57" name="Szövegdoboz 256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258" name="Szövegdoboz 25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59" name="Szövegdoboz 258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260" name="Szövegdoboz 259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261" name="Szövegdoboz 260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62" name="Szövegdoboz 261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263" name="Szövegdoboz 262"/>
            <p:cNvSpPr txBox="1"/>
            <p:nvPr/>
          </p:nvSpPr>
          <p:spPr>
            <a:xfrm>
              <a:off x="2839267" y="2987375"/>
              <a:ext cx="25199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K</a:t>
              </a:r>
              <a:endParaRPr lang="hu-HU" sz="1000" dirty="0"/>
            </a:p>
          </p:txBody>
        </p:sp>
      </p:grpSp>
      <p:cxnSp>
        <p:nvCxnSpPr>
          <p:cNvPr id="275" name="Egyenes összekötő nyíllal 274"/>
          <p:cNvCxnSpPr>
            <a:stCxn id="166" idx="6"/>
            <a:endCxn id="103" idx="2"/>
          </p:cNvCxnSpPr>
          <p:nvPr/>
        </p:nvCxnSpPr>
        <p:spPr>
          <a:xfrm flipV="1">
            <a:off x="8231573" y="4142464"/>
            <a:ext cx="850760" cy="2524934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78" name="Csoportba foglalás 277"/>
          <p:cNvGrpSpPr/>
          <p:nvPr/>
        </p:nvGrpSpPr>
        <p:grpSpPr>
          <a:xfrm>
            <a:off x="8455117" y="6283317"/>
            <a:ext cx="1034342" cy="588162"/>
            <a:chOff x="2451219" y="2817354"/>
            <a:chExt cx="1034342" cy="588162"/>
          </a:xfrm>
        </p:grpSpPr>
        <p:grpSp>
          <p:nvGrpSpPr>
            <p:cNvPr id="279" name="Csoportba foglalás 27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87" name="Téglalap 28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88" name="Téglalap 28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9" name="Téglalap 28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90" name="Téglalap 28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91" name="Téglalap 29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92" name="Téglalap 29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93" name="Téglalap 292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80" name="Szövegdoboz 279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281" name="Szövegdoboz 280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282" name="Szövegdoboz 281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13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83" name="Szövegdoboz 282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284" name="Szövegdoboz 283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85" name="Szövegdoboz 284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286" name="Szövegdoboz 285"/>
            <p:cNvSpPr txBox="1"/>
            <p:nvPr/>
          </p:nvSpPr>
          <p:spPr>
            <a:xfrm>
              <a:off x="2839267" y="2987375"/>
              <a:ext cx="23916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L</a:t>
              </a:r>
              <a:endParaRPr lang="hu-HU" sz="1000" dirty="0"/>
            </a:p>
          </p:txBody>
        </p:sp>
      </p:grpSp>
      <p:sp>
        <p:nvSpPr>
          <p:cNvPr id="302" name="Szövegdoboz 301"/>
          <p:cNvSpPr txBox="1"/>
          <p:nvPr/>
        </p:nvSpPr>
        <p:spPr>
          <a:xfrm>
            <a:off x="4300329" y="723446"/>
            <a:ext cx="1547218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Kritikus utak:</a:t>
            </a:r>
          </a:p>
          <a:p>
            <a:r>
              <a:rPr lang="hu-HU" dirty="0" smtClean="0"/>
              <a:t>B - &gt; D -&gt; I</a:t>
            </a:r>
          </a:p>
          <a:p>
            <a:r>
              <a:rPr lang="hu-HU" dirty="0" smtClean="0"/>
              <a:t>B -&gt; F -&gt; K -&gt; L</a:t>
            </a:r>
          </a:p>
          <a:p>
            <a:r>
              <a:rPr lang="hu-HU" dirty="0" smtClean="0"/>
              <a:t>C -&gt; G -&gt; K -&gt; L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10968039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9577626"/>
              </p:ext>
            </p:extLst>
          </p:nvPr>
        </p:nvGraphicFramePr>
        <p:xfrm>
          <a:off x="-7251" y="-17680"/>
          <a:ext cx="2255178" cy="368554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C, H, M, O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J, 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J, 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grpSp>
        <p:nvGrpSpPr>
          <p:cNvPr id="26" name="Csoportba foglalás 25"/>
          <p:cNvGrpSpPr/>
          <p:nvPr/>
        </p:nvGrpSpPr>
        <p:grpSpPr>
          <a:xfrm>
            <a:off x="2668311" y="2033925"/>
            <a:ext cx="9036642" cy="4300819"/>
            <a:chOff x="2668311" y="2033925"/>
            <a:chExt cx="9036642" cy="4300819"/>
          </a:xfrm>
        </p:grpSpPr>
        <p:sp>
          <p:nvSpPr>
            <p:cNvPr id="21" name="Ellipszis 20"/>
            <p:cNvSpPr/>
            <p:nvPr/>
          </p:nvSpPr>
          <p:spPr>
            <a:xfrm>
              <a:off x="2668311" y="4548110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1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33" name="Ellipszis 232"/>
            <p:cNvSpPr/>
            <p:nvPr/>
          </p:nvSpPr>
          <p:spPr>
            <a:xfrm>
              <a:off x="4772805" y="3120777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2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35" name="Egyenes összekötő nyíllal 234"/>
            <p:cNvCxnSpPr>
              <a:stCxn id="21" idx="6"/>
              <a:endCxn id="233" idx="2"/>
            </p:cNvCxnSpPr>
            <p:nvPr/>
          </p:nvCxnSpPr>
          <p:spPr>
            <a:xfrm flipV="1">
              <a:off x="2848311" y="3210777"/>
              <a:ext cx="1924494" cy="142733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Egyenes összekötő nyíllal 237"/>
            <p:cNvCxnSpPr>
              <a:stCxn id="233" idx="6"/>
              <a:endCxn id="239" idx="3"/>
            </p:cNvCxnSpPr>
            <p:nvPr/>
          </p:nvCxnSpPr>
          <p:spPr>
            <a:xfrm flipV="1">
              <a:off x="4952805" y="2187565"/>
              <a:ext cx="1442550" cy="102321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Ellipszis 238"/>
            <p:cNvSpPr/>
            <p:nvPr/>
          </p:nvSpPr>
          <p:spPr>
            <a:xfrm>
              <a:off x="6368995" y="2033925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4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40" name="Ellipszis 239"/>
            <p:cNvSpPr/>
            <p:nvPr/>
          </p:nvSpPr>
          <p:spPr>
            <a:xfrm>
              <a:off x="6368995" y="3991062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5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2" name="Egyenes összekötő nyíllal 241"/>
            <p:cNvCxnSpPr>
              <a:stCxn id="233" idx="6"/>
              <a:endCxn id="67" idx="1"/>
            </p:cNvCxnSpPr>
            <p:nvPr/>
          </p:nvCxnSpPr>
          <p:spPr>
            <a:xfrm>
              <a:off x="4952805" y="3210777"/>
              <a:ext cx="791047" cy="193761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5" name="Ellipszis 244"/>
            <p:cNvSpPr/>
            <p:nvPr/>
          </p:nvSpPr>
          <p:spPr>
            <a:xfrm>
              <a:off x="8594794" y="2599049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7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6" name="Egyenes összekötő nyíllal 245"/>
            <p:cNvCxnSpPr>
              <a:stCxn id="239" idx="5"/>
              <a:endCxn id="245" idx="1"/>
            </p:cNvCxnSpPr>
            <p:nvPr/>
          </p:nvCxnSpPr>
          <p:spPr>
            <a:xfrm>
              <a:off x="6522635" y="2187565"/>
              <a:ext cx="2098519" cy="437844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Egyenes összekötő nyíllal 248"/>
            <p:cNvCxnSpPr>
              <a:stCxn id="240" idx="6"/>
              <a:endCxn id="69" idx="2"/>
            </p:cNvCxnSpPr>
            <p:nvPr/>
          </p:nvCxnSpPr>
          <p:spPr>
            <a:xfrm>
              <a:off x="6548995" y="4081062"/>
              <a:ext cx="2162012" cy="51263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Szövegdoboz 14"/>
            <p:cNvSpPr txBox="1"/>
            <p:nvPr/>
          </p:nvSpPr>
          <p:spPr>
            <a:xfrm>
              <a:off x="3770852" y="3644321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A</a:t>
              </a:r>
              <a:endParaRPr lang="hu-HU" dirty="0"/>
            </a:p>
          </p:txBody>
        </p:sp>
        <p:sp>
          <p:nvSpPr>
            <p:cNvPr id="254" name="Szövegdoboz 253"/>
            <p:cNvSpPr txBox="1"/>
            <p:nvPr/>
          </p:nvSpPr>
          <p:spPr>
            <a:xfrm>
              <a:off x="3492842" y="5128750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B</a:t>
              </a:r>
              <a:endParaRPr lang="hu-HU" dirty="0"/>
            </a:p>
          </p:txBody>
        </p:sp>
        <p:sp>
          <p:nvSpPr>
            <p:cNvPr id="255" name="Szövegdoboz 254"/>
            <p:cNvSpPr txBox="1"/>
            <p:nvPr/>
          </p:nvSpPr>
          <p:spPr>
            <a:xfrm>
              <a:off x="5573551" y="2480472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C</a:t>
              </a:r>
              <a:endParaRPr lang="hu-HU" dirty="0"/>
            </a:p>
          </p:txBody>
        </p:sp>
        <p:sp>
          <p:nvSpPr>
            <p:cNvPr id="256" name="Szövegdoboz 255"/>
            <p:cNvSpPr txBox="1"/>
            <p:nvPr/>
          </p:nvSpPr>
          <p:spPr>
            <a:xfrm>
              <a:off x="5598899" y="3440819"/>
              <a:ext cx="3273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D</a:t>
              </a:r>
              <a:endParaRPr lang="hu-HU" dirty="0"/>
            </a:p>
          </p:txBody>
        </p:sp>
        <p:cxnSp>
          <p:nvCxnSpPr>
            <p:cNvPr id="50" name="Egyenes összekötő nyíllal 49"/>
            <p:cNvCxnSpPr>
              <a:stCxn id="233" idx="6"/>
              <a:endCxn id="245" idx="2"/>
            </p:cNvCxnSpPr>
            <p:nvPr/>
          </p:nvCxnSpPr>
          <p:spPr>
            <a:xfrm flipV="1">
              <a:off x="4952805" y="2689049"/>
              <a:ext cx="3641989" cy="521728"/>
            </a:xfrm>
            <a:prstGeom prst="straightConnector1">
              <a:avLst/>
            </a:prstGeom>
            <a:ln>
              <a:prstDash val="lg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Egyenes összekötő nyíllal 52"/>
            <p:cNvCxnSpPr>
              <a:stCxn id="245" idx="6"/>
              <a:endCxn id="56" idx="2"/>
            </p:cNvCxnSpPr>
            <p:nvPr/>
          </p:nvCxnSpPr>
          <p:spPr>
            <a:xfrm>
              <a:off x="8774794" y="2689049"/>
              <a:ext cx="2750159" cy="2370166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" name="Ellipszis 55"/>
            <p:cNvSpPr/>
            <p:nvPr/>
          </p:nvSpPr>
          <p:spPr>
            <a:xfrm>
              <a:off x="11524953" y="4969215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10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54" name="Egyenes összekötő nyíllal 53"/>
            <p:cNvCxnSpPr>
              <a:stCxn id="239" idx="4"/>
              <a:endCxn id="69" idx="1"/>
            </p:cNvCxnSpPr>
            <p:nvPr/>
          </p:nvCxnSpPr>
          <p:spPr>
            <a:xfrm>
              <a:off x="6458995" y="2213925"/>
              <a:ext cx="2278372" cy="2316128"/>
            </a:xfrm>
            <a:prstGeom prst="straightConnector1">
              <a:avLst/>
            </a:prstGeom>
            <a:ln>
              <a:prstDash val="lg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7" name="Ellipszis 56"/>
            <p:cNvSpPr/>
            <p:nvPr/>
          </p:nvSpPr>
          <p:spPr>
            <a:xfrm>
              <a:off x="4592805" y="6060078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3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59" name="Ellipszis 58"/>
            <p:cNvSpPr/>
            <p:nvPr/>
          </p:nvSpPr>
          <p:spPr>
            <a:xfrm>
              <a:off x="7837743" y="6060078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8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60" name="Egyenes összekötő nyíllal 59"/>
            <p:cNvCxnSpPr>
              <a:stCxn id="21" idx="6"/>
              <a:endCxn id="57" idx="1"/>
            </p:cNvCxnSpPr>
            <p:nvPr/>
          </p:nvCxnSpPr>
          <p:spPr>
            <a:xfrm>
              <a:off x="2848311" y="4638110"/>
              <a:ext cx="1770854" cy="144832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Egyenes összekötő nyíllal 61"/>
            <p:cNvCxnSpPr>
              <a:stCxn id="59" idx="6"/>
              <a:endCxn id="56" idx="2"/>
            </p:cNvCxnSpPr>
            <p:nvPr/>
          </p:nvCxnSpPr>
          <p:spPr>
            <a:xfrm flipV="1">
              <a:off x="8017743" y="5059215"/>
              <a:ext cx="3507210" cy="109086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Egyenes összekötő nyíllal 64"/>
            <p:cNvCxnSpPr>
              <a:stCxn id="57" idx="6"/>
              <a:endCxn id="59" idx="2"/>
            </p:cNvCxnSpPr>
            <p:nvPr/>
          </p:nvCxnSpPr>
          <p:spPr>
            <a:xfrm>
              <a:off x="4772805" y="6150078"/>
              <a:ext cx="3064938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Egyenes összekötő nyíllal 67"/>
            <p:cNvCxnSpPr>
              <a:stCxn id="67" idx="5"/>
              <a:endCxn id="59" idx="1"/>
            </p:cNvCxnSpPr>
            <p:nvPr/>
          </p:nvCxnSpPr>
          <p:spPr>
            <a:xfrm>
              <a:off x="5871132" y="5275670"/>
              <a:ext cx="1992971" cy="8107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Egyenes összekötő nyíllal 70"/>
            <p:cNvCxnSpPr>
              <a:stCxn id="233" idx="4"/>
              <a:endCxn id="57" idx="0"/>
            </p:cNvCxnSpPr>
            <p:nvPr/>
          </p:nvCxnSpPr>
          <p:spPr>
            <a:xfrm flipH="1">
              <a:off x="4682805" y="3300777"/>
              <a:ext cx="180000" cy="2759301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5" name="Szövegdoboz 74"/>
            <p:cNvSpPr txBox="1"/>
            <p:nvPr/>
          </p:nvSpPr>
          <p:spPr>
            <a:xfrm>
              <a:off x="4592805" y="4944084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F</a:t>
              </a:r>
              <a:endParaRPr lang="hu-HU" dirty="0"/>
            </a:p>
          </p:txBody>
        </p:sp>
        <p:sp>
          <p:nvSpPr>
            <p:cNvPr id="76" name="Szövegdoboz 75"/>
            <p:cNvSpPr txBox="1"/>
            <p:nvPr/>
          </p:nvSpPr>
          <p:spPr>
            <a:xfrm>
              <a:off x="7099424" y="2123925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G</a:t>
              </a:r>
              <a:endParaRPr lang="hu-HU" dirty="0"/>
            </a:p>
          </p:txBody>
        </p:sp>
        <p:sp>
          <p:nvSpPr>
            <p:cNvPr id="77" name="Szövegdoboz 76"/>
            <p:cNvSpPr txBox="1"/>
            <p:nvPr/>
          </p:nvSpPr>
          <p:spPr>
            <a:xfrm>
              <a:off x="6949800" y="4017213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H</a:t>
              </a:r>
              <a:endParaRPr lang="hu-HU" dirty="0"/>
            </a:p>
          </p:txBody>
        </p:sp>
        <p:sp>
          <p:nvSpPr>
            <p:cNvPr id="78" name="Szövegdoboz 77"/>
            <p:cNvSpPr txBox="1"/>
            <p:nvPr/>
          </p:nvSpPr>
          <p:spPr>
            <a:xfrm>
              <a:off x="6036416" y="4409027"/>
              <a:ext cx="2423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I</a:t>
              </a:r>
              <a:endParaRPr lang="hu-HU" dirty="0"/>
            </a:p>
          </p:txBody>
        </p:sp>
        <p:sp>
          <p:nvSpPr>
            <p:cNvPr id="79" name="Szövegdoboz 78"/>
            <p:cNvSpPr txBox="1"/>
            <p:nvPr/>
          </p:nvSpPr>
          <p:spPr>
            <a:xfrm>
              <a:off x="6169884" y="5256306"/>
              <a:ext cx="25840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J</a:t>
              </a:r>
              <a:endParaRPr lang="hu-HU" dirty="0"/>
            </a:p>
          </p:txBody>
        </p:sp>
        <p:sp>
          <p:nvSpPr>
            <p:cNvPr id="80" name="Szövegdoboz 79"/>
            <p:cNvSpPr txBox="1"/>
            <p:nvPr/>
          </p:nvSpPr>
          <p:spPr>
            <a:xfrm>
              <a:off x="5705230" y="5965412"/>
              <a:ext cx="30489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K</a:t>
              </a:r>
              <a:endParaRPr lang="hu-HU" dirty="0"/>
            </a:p>
          </p:txBody>
        </p:sp>
        <p:sp>
          <p:nvSpPr>
            <p:cNvPr id="67" name="Ellipszis 66"/>
            <p:cNvSpPr/>
            <p:nvPr/>
          </p:nvSpPr>
          <p:spPr>
            <a:xfrm>
              <a:off x="5717492" y="5122030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6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69" name="Ellipszis 68"/>
            <p:cNvSpPr/>
            <p:nvPr/>
          </p:nvSpPr>
          <p:spPr>
            <a:xfrm>
              <a:off x="8711007" y="4503693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9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70" name="Egyenes összekötő nyíllal 69"/>
            <p:cNvCxnSpPr>
              <a:stCxn id="240" idx="3"/>
              <a:endCxn id="67" idx="7"/>
            </p:cNvCxnSpPr>
            <p:nvPr/>
          </p:nvCxnSpPr>
          <p:spPr>
            <a:xfrm flipH="1">
              <a:off x="5871132" y="4144702"/>
              <a:ext cx="524223" cy="100368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Egyenes összekötő nyíllal 80"/>
            <p:cNvCxnSpPr>
              <a:stCxn id="245" idx="4"/>
              <a:endCxn id="69" idx="1"/>
            </p:cNvCxnSpPr>
            <p:nvPr/>
          </p:nvCxnSpPr>
          <p:spPr>
            <a:xfrm>
              <a:off x="8684794" y="2779049"/>
              <a:ext cx="52573" cy="1751004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Egyenes összekötő nyíllal 81"/>
            <p:cNvCxnSpPr>
              <a:stCxn id="59" idx="0"/>
              <a:endCxn id="69" idx="4"/>
            </p:cNvCxnSpPr>
            <p:nvPr/>
          </p:nvCxnSpPr>
          <p:spPr>
            <a:xfrm flipV="1">
              <a:off x="7927743" y="4683693"/>
              <a:ext cx="873264" cy="137638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Egyenes összekötő nyíllal 83"/>
            <p:cNvCxnSpPr>
              <a:stCxn id="69" idx="6"/>
              <a:endCxn id="56" idx="2"/>
            </p:cNvCxnSpPr>
            <p:nvPr/>
          </p:nvCxnSpPr>
          <p:spPr>
            <a:xfrm>
              <a:off x="8891007" y="4593693"/>
              <a:ext cx="2633946" cy="46552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Egyenes összekötő nyíllal 91"/>
            <p:cNvCxnSpPr>
              <a:stCxn id="233" idx="6"/>
              <a:endCxn id="240" idx="1"/>
            </p:cNvCxnSpPr>
            <p:nvPr/>
          </p:nvCxnSpPr>
          <p:spPr>
            <a:xfrm>
              <a:off x="4952805" y="3210777"/>
              <a:ext cx="1442550" cy="80664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95" name="Szövegdoboz 94"/>
            <p:cNvSpPr txBox="1"/>
            <p:nvPr/>
          </p:nvSpPr>
          <p:spPr>
            <a:xfrm>
              <a:off x="5197658" y="3945519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E</a:t>
              </a:r>
              <a:endParaRPr lang="hu-HU" dirty="0"/>
            </a:p>
          </p:txBody>
        </p:sp>
        <p:sp>
          <p:nvSpPr>
            <p:cNvPr id="97" name="Szövegdoboz 96"/>
            <p:cNvSpPr txBox="1"/>
            <p:nvPr/>
          </p:nvSpPr>
          <p:spPr>
            <a:xfrm>
              <a:off x="9441845" y="3187323"/>
              <a:ext cx="28245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L</a:t>
              </a:r>
              <a:endParaRPr lang="hu-HU" dirty="0"/>
            </a:p>
          </p:txBody>
        </p:sp>
        <p:sp>
          <p:nvSpPr>
            <p:cNvPr id="98" name="Szövegdoboz 97"/>
            <p:cNvSpPr txBox="1"/>
            <p:nvPr/>
          </p:nvSpPr>
          <p:spPr>
            <a:xfrm>
              <a:off x="8569782" y="3603376"/>
              <a:ext cx="38183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M</a:t>
              </a:r>
              <a:endParaRPr lang="hu-HU" dirty="0"/>
            </a:p>
          </p:txBody>
        </p:sp>
        <p:sp>
          <p:nvSpPr>
            <p:cNvPr id="99" name="Szövegdoboz 98"/>
            <p:cNvSpPr txBox="1"/>
            <p:nvPr/>
          </p:nvSpPr>
          <p:spPr>
            <a:xfrm>
              <a:off x="9152439" y="4453444"/>
              <a:ext cx="33374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N</a:t>
              </a:r>
              <a:endParaRPr lang="hu-HU" dirty="0"/>
            </a:p>
          </p:txBody>
        </p:sp>
        <p:sp>
          <p:nvSpPr>
            <p:cNvPr id="100" name="Szövegdoboz 99"/>
            <p:cNvSpPr txBox="1"/>
            <p:nvPr/>
          </p:nvSpPr>
          <p:spPr>
            <a:xfrm>
              <a:off x="8280084" y="5005177"/>
              <a:ext cx="33374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O</a:t>
              </a:r>
              <a:endParaRPr lang="hu-HU" dirty="0"/>
            </a:p>
          </p:txBody>
        </p:sp>
        <p:sp>
          <p:nvSpPr>
            <p:cNvPr id="101" name="Szövegdoboz 100"/>
            <p:cNvSpPr txBox="1"/>
            <p:nvPr/>
          </p:nvSpPr>
          <p:spPr>
            <a:xfrm>
              <a:off x="9724295" y="5372823"/>
              <a:ext cx="30328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P</a:t>
              </a:r>
              <a:endParaRPr lang="hu-HU" dirty="0"/>
            </a:p>
          </p:txBody>
        </p:sp>
      </p:grpSp>
      <p:sp>
        <p:nvSpPr>
          <p:cNvPr id="83" name="Szövegdoboz 82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11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85" name="Szövegdoboz 84"/>
          <p:cNvSpPr txBox="1"/>
          <p:nvPr/>
        </p:nvSpPr>
        <p:spPr>
          <a:xfrm>
            <a:off x="2646947" y="1070308"/>
            <a:ext cx="572945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feladat szövege a megfelelő Excel fájlban.</a:t>
            </a:r>
          </a:p>
          <a:p>
            <a:r>
              <a:rPr lang="hu-HU" sz="2000" dirty="0" smtClean="0">
                <a:solidFill>
                  <a:srgbClr val="FF0000"/>
                </a:solidFill>
              </a:rPr>
              <a:t>A megoldás videón és írott formában az Excel fájlban.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088004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8292691"/>
              </p:ext>
            </p:extLst>
          </p:nvPr>
        </p:nvGraphicFramePr>
        <p:xfrm>
          <a:off x="-7251" y="-17680"/>
          <a:ext cx="2255178" cy="296799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4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 J, 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1939546" y="5258388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5259014" y="3162048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65" idx="2"/>
          </p:cNvCxnSpPr>
          <p:nvPr/>
        </p:nvCxnSpPr>
        <p:spPr>
          <a:xfrm flipV="1">
            <a:off x="2119546" y="3857246"/>
            <a:ext cx="2310637" cy="149114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3"/>
          </p:cNvCxnSpPr>
          <p:nvPr/>
        </p:nvCxnSpPr>
        <p:spPr>
          <a:xfrm flipV="1">
            <a:off x="5439014" y="2885397"/>
            <a:ext cx="1210923" cy="3666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6623577" y="273175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240" name="Ellipszis 239"/>
          <p:cNvSpPr/>
          <p:nvPr/>
        </p:nvSpPr>
        <p:spPr>
          <a:xfrm>
            <a:off x="6108879" y="490579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65" idx="5"/>
            <a:endCxn id="240" idx="1"/>
          </p:cNvCxnSpPr>
          <p:nvPr/>
        </p:nvCxnSpPr>
        <p:spPr>
          <a:xfrm>
            <a:off x="4583823" y="3920886"/>
            <a:ext cx="1551416" cy="1011268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7431618" y="633875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6777217" y="2885397"/>
            <a:ext cx="680761" cy="34797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Egyenes összekötő nyíllal 248"/>
          <p:cNvCxnSpPr>
            <a:stCxn id="245" idx="7"/>
            <a:endCxn id="62" idx="3"/>
          </p:cNvCxnSpPr>
          <p:nvPr/>
        </p:nvCxnSpPr>
        <p:spPr>
          <a:xfrm flipV="1">
            <a:off x="7585258" y="3039037"/>
            <a:ext cx="2588745" cy="332607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3472251" y="4200127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3850991" y="5253722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3850991" y="5557754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256" name="Szövegdoboz 255"/>
          <p:cNvSpPr txBox="1"/>
          <p:nvPr/>
        </p:nvSpPr>
        <p:spPr>
          <a:xfrm>
            <a:off x="4730957" y="3371594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cxnSp>
        <p:nvCxnSpPr>
          <p:cNvPr id="51" name="Egyenes összekötő nyíllal 50"/>
          <p:cNvCxnSpPr>
            <a:stCxn id="21" idx="6"/>
            <a:endCxn id="245" idx="2"/>
          </p:cNvCxnSpPr>
          <p:nvPr/>
        </p:nvCxnSpPr>
        <p:spPr>
          <a:xfrm>
            <a:off x="2119546" y="5348388"/>
            <a:ext cx="5312072" cy="10803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Szövegdoboz 53"/>
          <p:cNvSpPr txBox="1"/>
          <p:nvPr/>
        </p:nvSpPr>
        <p:spPr>
          <a:xfrm>
            <a:off x="5731472" y="292771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cxnSp>
        <p:nvCxnSpPr>
          <p:cNvPr id="52" name="Egyenes összekötő nyíllal 51"/>
          <p:cNvCxnSpPr>
            <a:stCxn id="239" idx="4"/>
            <a:endCxn id="240" idx="0"/>
          </p:cNvCxnSpPr>
          <p:nvPr/>
        </p:nvCxnSpPr>
        <p:spPr>
          <a:xfrm flipH="1">
            <a:off x="6198879" y="2911757"/>
            <a:ext cx="514698" cy="1994037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Ellipszis 52"/>
          <p:cNvSpPr/>
          <p:nvPr/>
        </p:nvSpPr>
        <p:spPr>
          <a:xfrm>
            <a:off x="9288337" y="566704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5" name="Egyenes összekötő nyíllal 54"/>
          <p:cNvCxnSpPr>
            <a:stCxn id="245" idx="6"/>
            <a:endCxn id="53" idx="2"/>
          </p:cNvCxnSpPr>
          <p:nvPr/>
        </p:nvCxnSpPr>
        <p:spPr>
          <a:xfrm flipV="1">
            <a:off x="7611618" y="5757047"/>
            <a:ext cx="1676719" cy="67170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Egyenes összekötő nyíllal 57"/>
          <p:cNvCxnSpPr>
            <a:stCxn id="240" idx="6"/>
            <a:endCxn id="53" idx="2"/>
          </p:cNvCxnSpPr>
          <p:nvPr/>
        </p:nvCxnSpPr>
        <p:spPr>
          <a:xfrm>
            <a:off x="6288879" y="4995794"/>
            <a:ext cx="2999458" cy="76125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Szövegdoboz 63"/>
          <p:cNvSpPr txBox="1"/>
          <p:nvPr/>
        </p:nvSpPr>
        <p:spPr>
          <a:xfrm>
            <a:off x="7426437" y="2703206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G</a:t>
            </a:r>
            <a:endParaRPr lang="hu-HU" dirty="0"/>
          </a:p>
        </p:txBody>
      </p:sp>
      <p:sp>
        <p:nvSpPr>
          <p:cNvPr id="62" name="Ellipszis 61"/>
          <p:cNvSpPr/>
          <p:nvPr/>
        </p:nvSpPr>
        <p:spPr>
          <a:xfrm>
            <a:off x="10147643" y="288539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63" name="Egyenes összekötő nyíllal 62"/>
          <p:cNvCxnSpPr>
            <a:stCxn id="239" idx="6"/>
            <a:endCxn id="62" idx="2"/>
          </p:cNvCxnSpPr>
          <p:nvPr/>
        </p:nvCxnSpPr>
        <p:spPr>
          <a:xfrm>
            <a:off x="6803577" y="2821757"/>
            <a:ext cx="3344066" cy="15364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gyenes összekötő nyíllal 65"/>
          <p:cNvCxnSpPr>
            <a:stCxn id="21" idx="6"/>
            <a:endCxn id="53" idx="2"/>
          </p:cNvCxnSpPr>
          <p:nvPr/>
        </p:nvCxnSpPr>
        <p:spPr>
          <a:xfrm>
            <a:off x="2119546" y="5348388"/>
            <a:ext cx="7168791" cy="40865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Egyenes összekötő nyíllal 68"/>
          <p:cNvCxnSpPr>
            <a:stCxn id="53" idx="7"/>
            <a:endCxn id="62" idx="3"/>
          </p:cNvCxnSpPr>
          <p:nvPr/>
        </p:nvCxnSpPr>
        <p:spPr>
          <a:xfrm flipV="1">
            <a:off x="9441977" y="3039037"/>
            <a:ext cx="732026" cy="26543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Szövegdoboz 82"/>
          <p:cNvSpPr txBox="1"/>
          <p:nvPr/>
        </p:nvSpPr>
        <p:spPr>
          <a:xfrm>
            <a:off x="5599808" y="385724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F</a:t>
            </a:r>
            <a:endParaRPr lang="hu-HU" dirty="0"/>
          </a:p>
        </p:txBody>
      </p:sp>
      <p:sp>
        <p:nvSpPr>
          <p:cNvPr id="84" name="Szövegdoboz 83"/>
          <p:cNvSpPr txBox="1"/>
          <p:nvPr/>
        </p:nvSpPr>
        <p:spPr>
          <a:xfrm>
            <a:off x="6937423" y="4377137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H</a:t>
            </a:r>
            <a:endParaRPr lang="hu-HU" dirty="0"/>
          </a:p>
        </p:txBody>
      </p:sp>
      <p:sp>
        <p:nvSpPr>
          <p:cNvPr id="85" name="Szövegdoboz 84"/>
          <p:cNvSpPr txBox="1"/>
          <p:nvPr/>
        </p:nvSpPr>
        <p:spPr>
          <a:xfrm>
            <a:off x="7644071" y="5988615"/>
            <a:ext cx="242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I</a:t>
            </a:r>
            <a:endParaRPr lang="hu-HU" dirty="0"/>
          </a:p>
        </p:txBody>
      </p:sp>
      <p:sp>
        <p:nvSpPr>
          <p:cNvPr id="86" name="Szövegdoboz 85"/>
          <p:cNvSpPr txBox="1"/>
          <p:nvPr/>
        </p:nvSpPr>
        <p:spPr>
          <a:xfrm>
            <a:off x="6733801" y="4955605"/>
            <a:ext cx="3048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</a:t>
            </a:r>
            <a:endParaRPr lang="hu-HU" dirty="0"/>
          </a:p>
        </p:txBody>
      </p:sp>
      <p:sp>
        <p:nvSpPr>
          <p:cNvPr id="65" name="Ellipszis 64"/>
          <p:cNvSpPr/>
          <p:nvPr/>
        </p:nvSpPr>
        <p:spPr>
          <a:xfrm>
            <a:off x="4430183" y="376724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72" name="Egyenes összekötő nyíllal 71"/>
          <p:cNvCxnSpPr>
            <a:stCxn id="65" idx="7"/>
            <a:endCxn id="233" idx="2"/>
          </p:cNvCxnSpPr>
          <p:nvPr/>
        </p:nvCxnSpPr>
        <p:spPr>
          <a:xfrm flipV="1">
            <a:off x="4583823" y="3252048"/>
            <a:ext cx="675191" cy="54155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Egyenes összekötő nyíllal 76"/>
          <p:cNvCxnSpPr>
            <a:stCxn id="233" idx="5"/>
            <a:endCxn id="240" idx="1"/>
          </p:cNvCxnSpPr>
          <p:nvPr/>
        </p:nvCxnSpPr>
        <p:spPr>
          <a:xfrm>
            <a:off x="5412654" y="3315688"/>
            <a:ext cx="722585" cy="16164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1" name="Szövegdoboz 80"/>
          <p:cNvSpPr txBox="1"/>
          <p:nvPr/>
        </p:nvSpPr>
        <p:spPr>
          <a:xfrm>
            <a:off x="7939758" y="6080799"/>
            <a:ext cx="2584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J</a:t>
            </a:r>
            <a:endParaRPr lang="hu-HU" dirty="0"/>
          </a:p>
        </p:txBody>
      </p:sp>
      <p:sp>
        <p:nvSpPr>
          <p:cNvPr id="82" name="Szövegdoboz 81"/>
          <p:cNvSpPr txBox="1"/>
          <p:nvPr/>
        </p:nvSpPr>
        <p:spPr>
          <a:xfrm>
            <a:off x="9561397" y="4716462"/>
            <a:ext cx="2824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L</a:t>
            </a:r>
            <a:endParaRPr lang="hu-HU" dirty="0"/>
          </a:p>
        </p:txBody>
      </p:sp>
      <p:sp>
        <p:nvSpPr>
          <p:cNvPr id="70" name="Szövegdoboz 69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12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71" name="Szövegdoboz 70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4100752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/>
          <p:cNvSpPr/>
          <p:nvPr/>
        </p:nvSpPr>
        <p:spPr>
          <a:xfrm>
            <a:off x="721894" y="114681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872261" y="483250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8" name="Téglalap 7"/>
          <p:cNvSpPr/>
          <p:nvPr/>
        </p:nvSpPr>
        <p:spPr>
          <a:xfrm>
            <a:off x="2041357" y="131154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RÉSZLETESEN KIDOLGOZOTT FELADATOK 12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hu-HU" sz="2000" b="1" dirty="0">
              <a:solidFill>
                <a:srgbClr val="C00000"/>
              </a:solidFill>
            </a:endParaRPr>
          </a:p>
        </p:txBody>
      </p:sp>
      <p:graphicFrame>
        <p:nvGraphicFramePr>
          <p:cNvPr id="7" name="Táblázat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49554178"/>
              </p:ext>
            </p:extLst>
          </p:nvPr>
        </p:nvGraphicFramePr>
        <p:xfrm>
          <a:off x="4673032" y="1793147"/>
          <a:ext cx="2991084" cy="3025574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997028"/>
                <a:gridCol w="997028"/>
                <a:gridCol w="997028"/>
              </a:tblGrid>
              <a:tr h="83115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4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J, 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4014352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Ellipszis 33"/>
          <p:cNvSpPr/>
          <p:nvPr/>
        </p:nvSpPr>
        <p:spPr>
          <a:xfrm>
            <a:off x="216015" y="4624667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35" name="Egyenes összekötő nyíllal 34"/>
          <p:cNvCxnSpPr>
            <a:stCxn id="34" idx="6"/>
            <a:endCxn id="39" idx="2"/>
          </p:cNvCxnSpPr>
          <p:nvPr/>
        </p:nvCxnSpPr>
        <p:spPr>
          <a:xfrm flipV="1">
            <a:off x="396015" y="3710960"/>
            <a:ext cx="1759111" cy="1003707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8" name="Táblázat 3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28271676"/>
              </p:ext>
            </p:extLst>
          </p:nvPr>
        </p:nvGraphicFramePr>
        <p:xfrm>
          <a:off x="0" y="0"/>
          <a:ext cx="2991084" cy="3025574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997028"/>
                <a:gridCol w="997028"/>
                <a:gridCol w="997028"/>
              </a:tblGrid>
              <a:tr h="83115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4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828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J, 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39" name="Ellipszis 38"/>
          <p:cNvSpPr/>
          <p:nvPr/>
        </p:nvSpPr>
        <p:spPr>
          <a:xfrm>
            <a:off x="2155126" y="3620960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41" name="Ellipszis 40"/>
          <p:cNvSpPr/>
          <p:nvPr/>
        </p:nvSpPr>
        <p:spPr>
          <a:xfrm>
            <a:off x="4017385" y="2980669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42" name="Ellipszis 41"/>
          <p:cNvSpPr/>
          <p:nvPr/>
        </p:nvSpPr>
        <p:spPr>
          <a:xfrm>
            <a:off x="7086073" y="5922464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44" name="Egyenes összekötő nyíllal 43"/>
          <p:cNvCxnSpPr>
            <a:stCxn id="34" idx="6"/>
            <a:endCxn id="227" idx="2"/>
          </p:cNvCxnSpPr>
          <p:nvPr/>
        </p:nvCxnSpPr>
        <p:spPr>
          <a:xfrm>
            <a:off x="396015" y="4714667"/>
            <a:ext cx="9074790" cy="74460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Egyenes összekötő nyíllal 46"/>
          <p:cNvCxnSpPr>
            <a:stCxn id="34" idx="6"/>
            <a:endCxn id="42" idx="2"/>
          </p:cNvCxnSpPr>
          <p:nvPr/>
        </p:nvCxnSpPr>
        <p:spPr>
          <a:xfrm>
            <a:off x="396015" y="4714667"/>
            <a:ext cx="6690058" cy="129779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0" name="Csoportba foglalás 49"/>
          <p:cNvGrpSpPr/>
          <p:nvPr/>
        </p:nvGrpSpPr>
        <p:grpSpPr>
          <a:xfrm>
            <a:off x="881487" y="3383511"/>
            <a:ext cx="999234" cy="588162"/>
            <a:chOff x="2451219" y="2817354"/>
            <a:chExt cx="999234" cy="588162"/>
          </a:xfrm>
        </p:grpSpPr>
        <p:grpSp>
          <p:nvGrpSpPr>
            <p:cNvPr id="51" name="Csoportba foglalás 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59" name="Téglalap 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60" name="Téglalap 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1" name="Téglalap 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2" name="Téglalap 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3" name="Téglalap 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4" name="Téglalap 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5" name="Téglalap 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52" name="Szövegdoboz 51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53" name="Szövegdoboz 5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54" name="Szövegdoboz 53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55" name="Szövegdoboz 54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56" name="Szövegdoboz 5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57" name="Szövegdoboz 56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58" name="Szövegdoboz 57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grpSp>
        <p:nvGrpSpPr>
          <p:cNvPr id="69" name="Csoportba foglalás 68"/>
          <p:cNvGrpSpPr/>
          <p:nvPr/>
        </p:nvGrpSpPr>
        <p:grpSpPr>
          <a:xfrm>
            <a:off x="3329776" y="4694134"/>
            <a:ext cx="1034342" cy="588162"/>
            <a:chOff x="2451219" y="2817354"/>
            <a:chExt cx="1034342" cy="588162"/>
          </a:xfrm>
        </p:grpSpPr>
        <p:grpSp>
          <p:nvGrpSpPr>
            <p:cNvPr id="70" name="Csoportba foglalás 6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78" name="Téglalap 7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79" name="Téglalap 7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0" name="Téglalap 7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1" name="Téglalap 8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2" name="Téglalap 8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3" name="Téglalap 8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4" name="Téglalap 8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71" name="Szövegdoboz 70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72" name="Szövegdoboz 7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73" name="Szövegdoboz 72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74" name="Szövegdoboz 73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21</a:t>
              </a:r>
              <a:endParaRPr lang="hu-HU" sz="1000" dirty="0"/>
            </a:p>
          </p:txBody>
        </p:sp>
        <p:sp>
          <p:nvSpPr>
            <p:cNvPr id="75" name="Szövegdoboz 74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21</a:t>
              </a:r>
              <a:endParaRPr lang="hu-HU" sz="1000" dirty="0"/>
            </a:p>
          </p:txBody>
        </p:sp>
        <p:sp>
          <p:nvSpPr>
            <p:cNvPr id="76" name="Szövegdoboz 7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25</a:t>
              </a:r>
              <a:endParaRPr lang="hu-HU" sz="1000" dirty="0"/>
            </a:p>
          </p:txBody>
        </p:sp>
        <p:sp>
          <p:nvSpPr>
            <p:cNvPr id="77" name="Szövegdoboz 76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grpSp>
        <p:nvGrpSpPr>
          <p:cNvPr id="86" name="Csoportba foglalás 85"/>
          <p:cNvGrpSpPr/>
          <p:nvPr/>
        </p:nvGrpSpPr>
        <p:grpSpPr>
          <a:xfrm>
            <a:off x="642415" y="5118865"/>
            <a:ext cx="1034342" cy="588162"/>
            <a:chOff x="2451219" y="2817354"/>
            <a:chExt cx="1034342" cy="588162"/>
          </a:xfrm>
        </p:grpSpPr>
        <p:grpSp>
          <p:nvGrpSpPr>
            <p:cNvPr id="87" name="Csoportba foglalás 86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95" name="Téglalap 94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96" name="Téglalap 95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7" name="Téglalap 96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8" name="Téglalap 97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9" name="Téglalap 98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0" name="Téglalap 99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1" name="Téglalap 100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88" name="Szövegdoboz 87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89" name="Szövegdoboz 88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90" name="Szövegdoboz 89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91" name="Szövegdoboz 90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92" name="Szövegdoboz 91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93" name="Szövegdoboz 92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94" name="Szövegdoboz 93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cxnSp>
        <p:nvCxnSpPr>
          <p:cNvPr id="102" name="Egyenes összekötő nyíllal 101"/>
          <p:cNvCxnSpPr>
            <a:stCxn id="39" idx="6"/>
            <a:endCxn id="41" idx="2"/>
          </p:cNvCxnSpPr>
          <p:nvPr/>
        </p:nvCxnSpPr>
        <p:spPr>
          <a:xfrm flipV="1">
            <a:off x="2335126" y="3070669"/>
            <a:ext cx="1682259" cy="640291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5" name="Csoportba foglalás 104"/>
          <p:cNvGrpSpPr/>
          <p:nvPr/>
        </p:nvGrpSpPr>
        <p:grpSpPr>
          <a:xfrm>
            <a:off x="2705622" y="3183932"/>
            <a:ext cx="1034342" cy="588162"/>
            <a:chOff x="2451219" y="2817354"/>
            <a:chExt cx="1034342" cy="588162"/>
          </a:xfrm>
        </p:grpSpPr>
        <p:grpSp>
          <p:nvGrpSpPr>
            <p:cNvPr id="106" name="Csoportba foglalás 10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14" name="Téglalap 11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15" name="Téglalap 11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6" name="Téglalap 11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7" name="Téglalap 11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8" name="Téglalap 11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9" name="Téglalap 11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0" name="Téglalap 11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07" name="Szövegdoboz 106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08" name="Szövegdoboz 10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09" name="Szövegdoboz 108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10" name="Szövegdoboz 109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11" name="Szövegdoboz 110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12" name="Szövegdoboz 111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13" name="Szövegdoboz 112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sp>
        <p:nvSpPr>
          <p:cNvPr id="122" name="Ellipszis 121"/>
          <p:cNvSpPr/>
          <p:nvPr/>
        </p:nvSpPr>
        <p:spPr>
          <a:xfrm>
            <a:off x="5645395" y="4750518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123" name="Ellipszis 122"/>
          <p:cNvSpPr/>
          <p:nvPr/>
        </p:nvSpPr>
        <p:spPr>
          <a:xfrm>
            <a:off x="5690610" y="2996770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125" name="Egyenes összekötő nyíllal 124"/>
          <p:cNvCxnSpPr>
            <a:stCxn id="41" idx="6"/>
            <a:endCxn id="122" idx="2"/>
          </p:cNvCxnSpPr>
          <p:nvPr/>
        </p:nvCxnSpPr>
        <p:spPr>
          <a:xfrm>
            <a:off x="4197385" y="3070669"/>
            <a:ext cx="1448010" cy="176984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Egyenes összekötő nyíllal 125"/>
          <p:cNvCxnSpPr>
            <a:stCxn id="41" idx="6"/>
            <a:endCxn id="123" idx="2"/>
          </p:cNvCxnSpPr>
          <p:nvPr/>
        </p:nvCxnSpPr>
        <p:spPr>
          <a:xfrm>
            <a:off x="4197385" y="3070669"/>
            <a:ext cx="1493225" cy="16101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1" name="Csoportba foglalás 130"/>
          <p:cNvGrpSpPr/>
          <p:nvPr/>
        </p:nvGrpSpPr>
        <p:grpSpPr>
          <a:xfrm>
            <a:off x="4190141" y="3478390"/>
            <a:ext cx="1034342" cy="588162"/>
            <a:chOff x="2451219" y="2817354"/>
            <a:chExt cx="1034342" cy="588162"/>
          </a:xfrm>
        </p:grpSpPr>
        <p:grpSp>
          <p:nvGrpSpPr>
            <p:cNvPr id="132" name="Csoportba foglalás 131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40" name="Téglalap 139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41" name="Téglalap 140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2" name="Téglalap 141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3" name="Téglalap 142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4" name="Téglalap 143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5" name="Téglalap 144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6" name="Téglalap 145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33" name="Szövegdoboz 132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34" name="Szövegdoboz 133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35" name="Szövegdoboz 134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136" name="Szövegdoboz 135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14</a:t>
              </a:r>
              <a:endParaRPr lang="hu-HU" sz="1000" dirty="0"/>
            </a:p>
          </p:txBody>
        </p:sp>
        <p:sp>
          <p:nvSpPr>
            <p:cNvPr id="137" name="Szövegdoboz 136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38" name="Szövegdoboz 137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18</a:t>
              </a:r>
              <a:endParaRPr lang="hu-HU" sz="1000" dirty="0"/>
            </a:p>
          </p:txBody>
        </p:sp>
        <p:sp>
          <p:nvSpPr>
            <p:cNvPr id="139" name="Szövegdoboz 138"/>
            <p:cNvSpPr txBox="1"/>
            <p:nvPr/>
          </p:nvSpPr>
          <p:spPr>
            <a:xfrm>
              <a:off x="2839267" y="2987375"/>
              <a:ext cx="24397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</a:t>
              </a:r>
              <a:endParaRPr lang="hu-HU" sz="1000" dirty="0"/>
            </a:p>
          </p:txBody>
        </p:sp>
      </p:grpSp>
      <p:grpSp>
        <p:nvGrpSpPr>
          <p:cNvPr id="147" name="Csoportba foglalás 146"/>
          <p:cNvGrpSpPr/>
          <p:nvPr/>
        </p:nvGrpSpPr>
        <p:grpSpPr>
          <a:xfrm>
            <a:off x="4408960" y="2535653"/>
            <a:ext cx="1034342" cy="588162"/>
            <a:chOff x="2451219" y="2817354"/>
            <a:chExt cx="1034342" cy="588162"/>
          </a:xfrm>
        </p:grpSpPr>
        <p:grpSp>
          <p:nvGrpSpPr>
            <p:cNvPr id="148" name="Csoportba foglalás 147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56" name="Téglalap 155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57" name="Téglalap 156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8" name="Téglalap 15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9" name="Téglalap 15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0" name="Téglalap 15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1" name="Téglalap 16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2" name="Téglalap 16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49" name="Szövegdoboz 148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50" name="Szövegdoboz 149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51" name="Szövegdoboz 150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152" name="Szövegdoboz 151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53" name="Szövegdoboz 152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54" name="Szövegdoboz 153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155" name="Szövegdoboz 154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cxnSp>
        <p:nvCxnSpPr>
          <p:cNvPr id="166" name="Egyenes összekötő nyíllal 165"/>
          <p:cNvCxnSpPr>
            <a:stCxn id="123" idx="6"/>
            <a:endCxn id="225" idx="2"/>
          </p:cNvCxnSpPr>
          <p:nvPr/>
        </p:nvCxnSpPr>
        <p:spPr>
          <a:xfrm>
            <a:off x="5870610" y="3086770"/>
            <a:ext cx="4058577" cy="716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9" name="Egyenes összekötő nyíllal 168"/>
          <p:cNvCxnSpPr>
            <a:stCxn id="123" idx="6"/>
            <a:endCxn id="42" idx="2"/>
          </p:cNvCxnSpPr>
          <p:nvPr/>
        </p:nvCxnSpPr>
        <p:spPr>
          <a:xfrm>
            <a:off x="5870610" y="3086770"/>
            <a:ext cx="1215463" cy="2925694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74" name="Csoportba foglalás 173"/>
          <p:cNvGrpSpPr/>
          <p:nvPr/>
        </p:nvGrpSpPr>
        <p:grpSpPr>
          <a:xfrm>
            <a:off x="6057512" y="3372957"/>
            <a:ext cx="1034342" cy="588162"/>
            <a:chOff x="2451219" y="2817354"/>
            <a:chExt cx="1034342" cy="588162"/>
          </a:xfrm>
        </p:grpSpPr>
        <p:grpSp>
          <p:nvGrpSpPr>
            <p:cNvPr id="175" name="Csoportba foglalás 17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83" name="Téglalap 18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84" name="Téglalap 18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5" name="Téglalap 18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6" name="Téglalap 18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7" name="Téglalap 18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8" name="Téglalap 18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9" name="Téglalap 18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76" name="Szövegdoboz 175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177" name="Szövegdoboz 17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78" name="Szövegdoboz 177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179" name="Szövegdoboz 178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180" name="Szövegdoboz 179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81" name="Szövegdoboz 180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182" name="Szövegdoboz 181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H</a:t>
              </a:r>
              <a:endParaRPr lang="hu-HU" sz="1000" dirty="0"/>
            </a:p>
          </p:txBody>
        </p:sp>
      </p:grpSp>
      <p:grpSp>
        <p:nvGrpSpPr>
          <p:cNvPr id="190" name="Csoportba foglalás 189"/>
          <p:cNvGrpSpPr/>
          <p:nvPr/>
        </p:nvGrpSpPr>
        <p:grpSpPr>
          <a:xfrm>
            <a:off x="6169081" y="2527045"/>
            <a:ext cx="1034342" cy="588162"/>
            <a:chOff x="2451219" y="2817354"/>
            <a:chExt cx="1034342" cy="588162"/>
          </a:xfrm>
        </p:grpSpPr>
        <p:grpSp>
          <p:nvGrpSpPr>
            <p:cNvPr id="191" name="Csoportba foglalás 19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99" name="Téglalap 19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00" name="Téglalap 19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1" name="Téglalap 20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2" name="Téglalap 20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3" name="Téglalap 20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4" name="Téglalap 20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5" name="Téglalap 20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92" name="Szövegdoboz 191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193" name="Szövegdoboz 19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94" name="Szövegdoboz 193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195" name="Szövegdoboz 194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26</a:t>
              </a:r>
              <a:endParaRPr lang="hu-HU" sz="1000" dirty="0"/>
            </a:p>
          </p:txBody>
        </p:sp>
        <p:sp>
          <p:nvSpPr>
            <p:cNvPr id="196" name="Szövegdoboz 195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97" name="Szövegdoboz 196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28</a:t>
              </a:r>
              <a:endParaRPr lang="hu-HU" sz="1000" dirty="0"/>
            </a:p>
          </p:txBody>
        </p:sp>
        <p:sp>
          <p:nvSpPr>
            <p:cNvPr id="198" name="Szövegdoboz 197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G</a:t>
              </a:r>
              <a:endParaRPr lang="hu-HU" sz="1000" dirty="0"/>
            </a:p>
          </p:txBody>
        </p:sp>
      </p:grpSp>
      <p:sp>
        <p:nvSpPr>
          <p:cNvPr id="225" name="Ellipszis 224"/>
          <p:cNvSpPr/>
          <p:nvPr/>
        </p:nvSpPr>
        <p:spPr>
          <a:xfrm>
            <a:off x="9929187" y="3003932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26" name="Egyenes összekötő nyíllal 225"/>
          <p:cNvCxnSpPr>
            <a:stCxn id="42" idx="6"/>
            <a:endCxn id="225" idx="2"/>
          </p:cNvCxnSpPr>
          <p:nvPr/>
        </p:nvCxnSpPr>
        <p:spPr>
          <a:xfrm flipV="1">
            <a:off x="7266073" y="3093932"/>
            <a:ext cx="2663114" cy="29185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7" name="Ellipszis 226"/>
          <p:cNvSpPr/>
          <p:nvPr/>
        </p:nvSpPr>
        <p:spPr>
          <a:xfrm>
            <a:off x="9470805" y="5369273"/>
            <a:ext cx="180000" cy="180000"/>
          </a:xfrm>
          <a:prstGeom prst="ellipse">
            <a:avLst/>
          </a:prstGeom>
          <a:solidFill>
            <a:srgbClr val="7030A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28" name="Egyenes összekötő nyíllal 227"/>
          <p:cNvCxnSpPr>
            <a:stCxn id="42" idx="6"/>
            <a:endCxn id="227" idx="2"/>
          </p:cNvCxnSpPr>
          <p:nvPr/>
        </p:nvCxnSpPr>
        <p:spPr>
          <a:xfrm flipV="1">
            <a:off x="7266073" y="5459273"/>
            <a:ext cx="2204732" cy="553191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4" name="Csoportba foglalás 233"/>
          <p:cNvGrpSpPr/>
          <p:nvPr/>
        </p:nvGrpSpPr>
        <p:grpSpPr>
          <a:xfrm>
            <a:off x="8304821" y="3889044"/>
            <a:ext cx="1034342" cy="588162"/>
            <a:chOff x="2451219" y="2817354"/>
            <a:chExt cx="1034342" cy="588162"/>
          </a:xfrm>
        </p:grpSpPr>
        <p:grpSp>
          <p:nvGrpSpPr>
            <p:cNvPr id="235" name="Csoportba foglalás 23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43" name="Téglalap 24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44" name="Téglalap 24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5" name="Téglalap 24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6" name="Téglalap 24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7" name="Téglalap 24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8" name="Téglalap 24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9" name="Téglalap 24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36" name="Szövegdoboz 235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237" name="Szövegdoboz 23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38" name="Szövegdoboz 237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23</a:t>
              </a:r>
              <a:endParaRPr lang="hu-HU" sz="1000" dirty="0"/>
            </a:p>
          </p:txBody>
        </p:sp>
        <p:sp>
          <p:nvSpPr>
            <p:cNvPr id="239" name="Szövegdoboz 238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24</a:t>
              </a:r>
              <a:endParaRPr lang="hu-HU" sz="1000" dirty="0"/>
            </a:p>
          </p:txBody>
        </p:sp>
        <p:sp>
          <p:nvSpPr>
            <p:cNvPr id="240" name="Szövegdoboz 239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241" name="Szövegdoboz 240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28</a:t>
              </a:r>
              <a:endParaRPr lang="hu-HU" sz="1000" dirty="0"/>
            </a:p>
          </p:txBody>
        </p:sp>
        <p:sp>
          <p:nvSpPr>
            <p:cNvPr id="242" name="Szövegdoboz 241"/>
            <p:cNvSpPr txBox="1"/>
            <p:nvPr/>
          </p:nvSpPr>
          <p:spPr>
            <a:xfrm>
              <a:off x="2839267" y="2987375"/>
              <a:ext cx="21672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I</a:t>
              </a:r>
              <a:endParaRPr lang="hu-HU" sz="1000" dirty="0"/>
            </a:p>
          </p:txBody>
        </p:sp>
      </p:grpSp>
      <p:grpSp>
        <p:nvGrpSpPr>
          <p:cNvPr id="250" name="Csoportba foglalás 249"/>
          <p:cNvGrpSpPr/>
          <p:nvPr/>
        </p:nvGrpSpPr>
        <p:grpSpPr>
          <a:xfrm>
            <a:off x="7373368" y="5979354"/>
            <a:ext cx="1034342" cy="588162"/>
            <a:chOff x="2451219" y="2817354"/>
            <a:chExt cx="1034342" cy="588162"/>
          </a:xfrm>
        </p:grpSpPr>
        <p:grpSp>
          <p:nvGrpSpPr>
            <p:cNvPr id="251" name="Csoportba foglalás 2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59" name="Téglalap 2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60" name="Téglalap 2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1" name="Téglalap 2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2" name="Téglalap 2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3" name="Téglalap 2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4" name="Téglalap 2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5" name="Téglalap 2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52" name="Szövegdoboz 251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253" name="Szövegdoboz 25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254" name="Szövegdoboz 253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25</a:t>
              </a:r>
              <a:endParaRPr lang="hu-HU" sz="1000" dirty="0"/>
            </a:p>
          </p:txBody>
        </p:sp>
        <p:sp>
          <p:nvSpPr>
            <p:cNvPr id="255" name="Szövegdoboz 254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256" name="Szövegdoboz 25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57" name="Szövegdoboz 256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25</a:t>
              </a:r>
              <a:endParaRPr lang="hu-HU" sz="1000" dirty="0"/>
            </a:p>
          </p:txBody>
        </p:sp>
        <p:sp>
          <p:nvSpPr>
            <p:cNvPr id="258" name="Szövegdoboz 257"/>
            <p:cNvSpPr txBox="1"/>
            <p:nvPr/>
          </p:nvSpPr>
          <p:spPr>
            <a:xfrm>
              <a:off x="2839267" y="2987375"/>
              <a:ext cx="22634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J</a:t>
              </a:r>
              <a:endParaRPr lang="hu-HU" sz="1000" dirty="0"/>
            </a:p>
          </p:txBody>
        </p:sp>
      </p:grpSp>
      <p:cxnSp>
        <p:nvCxnSpPr>
          <p:cNvPr id="268" name="Egyenes összekötő nyíllal 267"/>
          <p:cNvCxnSpPr>
            <a:stCxn id="122" idx="6"/>
            <a:endCxn id="227" idx="2"/>
          </p:cNvCxnSpPr>
          <p:nvPr/>
        </p:nvCxnSpPr>
        <p:spPr>
          <a:xfrm>
            <a:off x="5825395" y="4840518"/>
            <a:ext cx="3645410" cy="61875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71" name="Csoportba foglalás 270"/>
          <p:cNvGrpSpPr/>
          <p:nvPr/>
        </p:nvGrpSpPr>
        <p:grpSpPr>
          <a:xfrm>
            <a:off x="6786445" y="4533714"/>
            <a:ext cx="1034342" cy="588162"/>
            <a:chOff x="2451219" y="2817354"/>
            <a:chExt cx="1034342" cy="588162"/>
          </a:xfrm>
        </p:grpSpPr>
        <p:grpSp>
          <p:nvGrpSpPr>
            <p:cNvPr id="272" name="Csoportba foglalás 271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80" name="Téglalap 279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81" name="Téglalap 280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2" name="Téglalap 281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3" name="Téglalap 282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4" name="Téglalap 283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5" name="Téglalap 284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6" name="Téglalap 285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73" name="Szövegdoboz 272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274" name="Szövegdoboz 273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275" name="Szövegdoboz 274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23</a:t>
              </a:r>
              <a:endParaRPr lang="hu-HU" sz="1000" dirty="0"/>
            </a:p>
          </p:txBody>
        </p:sp>
        <p:sp>
          <p:nvSpPr>
            <p:cNvPr id="276" name="Szövegdoboz 275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18</a:t>
              </a:r>
              <a:endParaRPr lang="hu-HU" sz="1000" dirty="0"/>
            </a:p>
          </p:txBody>
        </p:sp>
        <p:sp>
          <p:nvSpPr>
            <p:cNvPr id="277" name="Szövegdoboz 276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278" name="Szövegdoboz 277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25</a:t>
              </a:r>
              <a:endParaRPr lang="hu-HU" sz="1000" dirty="0"/>
            </a:p>
          </p:txBody>
        </p:sp>
        <p:sp>
          <p:nvSpPr>
            <p:cNvPr id="279" name="Szövegdoboz 278"/>
            <p:cNvSpPr txBox="1"/>
            <p:nvPr/>
          </p:nvSpPr>
          <p:spPr>
            <a:xfrm>
              <a:off x="2839267" y="2987375"/>
              <a:ext cx="25199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K</a:t>
              </a:r>
              <a:endParaRPr lang="hu-HU" sz="1000" dirty="0"/>
            </a:p>
          </p:txBody>
        </p:sp>
      </p:grpSp>
      <p:cxnSp>
        <p:nvCxnSpPr>
          <p:cNvPr id="287" name="Egyenes összekötő nyíllal 286"/>
          <p:cNvCxnSpPr>
            <a:stCxn id="39" idx="6"/>
            <a:endCxn id="122" idx="2"/>
          </p:cNvCxnSpPr>
          <p:nvPr/>
        </p:nvCxnSpPr>
        <p:spPr>
          <a:xfrm>
            <a:off x="2335126" y="3710960"/>
            <a:ext cx="3310269" cy="1129558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0" name="Egyenes összekötő nyíllal 289"/>
          <p:cNvCxnSpPr>
            <a:stCxn id="123" idx="4"/>
            <a:endCxn id="122" idx="0"/>
          </p:cNvCxnSpPr>
          <p:nvPr/>
        </p:nvCxnSpPr>
        <p:spPr>
          <a:xfrm flipH="1">
            <a:off x="5735395" y="3176770"/>
            <a:ext cx="45215" cy="1573748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93" name="Csoportba foglalás 292"/>
          <p:cNvGrpSpPr/>
          <p:nvPr/>
        </p:nvGrpSpPr>
        <p:grpSpPr>
          <a:xfrm>
            <a:off x="2855117" y="3879169"/>
            <a:ext cx="1034342" cy="588162"/>
            <a:chOff x="2451219" y="2817354"/>
            <a:chExt cx="1034342" cy="588162"/>
          </a:xfrm>
        </p:grpSpPr>
        <p:grpSp>
          <p:nvGrpSpPr>
            <p:cNvPr id="294" name="Csoportba foglalás 29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02" name="Téglalap 30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03" name="Téglalap 30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4" name="Téglalap 30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5" name="Téglalap 30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6" name="Téglalap 30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7" name="Téglalap 30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8" name="Téglalap 30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95" name="Szövegdoboz 294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296" name="Szövegdoboz 29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97" name="Szövegdoboz 296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298" name="Szövegdoboz 297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18</a:t>
              </a:r>
              <a:endParaRPr lang="hu-HU" sz="1000" dirty="0"/>
            </a:p>
          </p:txBody>
        </p:sp>
        <p:sp>
          <p:nvSpPr>
            <p:cNvPr id="299" name="Szövegdoboz 298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300" name="Szövegdoboz 299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18</a:t>
              </a:r>
              <a:endParaRPr lang="hu-HU" sz="1000" dirty="0"/>
            </a:p>
          </p:txBody>
        </p:sp>
        <p:sp>
          <p:nvSpPr>
            <p:cNvPr id="301" name="Szövegdoboz 300"/>
            <p:cNvSpPr txBox="1"/>
            <p:nvPr/>
          </p:nvSpPr>
          <p:spPr>
            <a:xfrm>
              <a:off x="2705157" y="3002923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cxnSp>
        <p:nvCxnSpPr>
          <p:cNvPr id="346" name="Egyenes összekötő nyíllal 345"/>
          <p:cNvCxnSpPr>
            <a:stCxn id="227" idx="0"/>
            <a:endCxn id="225" idx="4"/>
          </p:cNvCxnSpPr>
          <p:nvPr/>
        </p:nvCxnSpPr>
        <p:spPr>
          <a:xfrm flipV="1">
            <a:off x="9560805" y="3183932"/>
            <a:ext cx="458382" cy="2185341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50" name="Csoportba foglalás 349"/>
          <p:cNvGrpSpPr/>
          <p:nvPr/>
        </p:nvGrpSpPr>
        <p:grpSpPr>
          <a:xfrm>
            <a:off x="8754118" y="4567808"/>
            <a:ext cx="1034342" cy="588162"/>
            <a:chOff x="2451219" y="2817354"/>
            <a:chExt cx="1034342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25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28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25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28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3916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L</a:t>
              </a:r>
              <a:endParaRPr lang="hu-HU" sz="1000" dirty="0"/>
            </a:p>
          </p:txBody>
        </p:sp>
      </p:grpSp>
      <p:grpSp>
        <p:nvGrpSpPr>
          <p:cNvPr id="380" name="Csoportba foglalás 379"/>
          <p:cNvGrpSpPr/>
          <p:nvPr/>
        </p:nvGrpSpPr>
        <p:grpSpPr>
          <a:xfrm>
            <a:off x="5318399" y="4009145"/>
            <a:ext cx="1034342" cy="588162"/>
            <a:chOff x="2451219" y="2817354"/>
            <a:chExt cx="1034342" cy="588162"/>
          </a:xfrm>
        </p:grpSpPr>
        <p:grpSp>
          <p:nvGrpSpPr>
            <p:cNvPr id="381" name="Csoportba foglalás 38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89" name="Téglalap 38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90" name="Téglalap 38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1" name="Téglalap 39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2" name="Téglalap 39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3" name="Téglalap 39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4" name="Téglalap 39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5" name="Téglalap 39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82" name="Szövegdoboz 381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383" name="Szövegdoboz 38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84" name="Szövegdoboz 383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385" name="Szövegdoboz 384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18</a:t>
              </a:r>
              <a:endParaRPr lang="hu-HU" sz="1000" dirty="0"/>
            </a:p>
          </p:txBody>
        </p:sp>
        <p:sp>
          <p:nvSpPr>
            <p:cNvPr id="386" name="Szövegdoboz 38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387" name="Szövegdoboz 386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18</a:t>
              </a:r>
              <a:endParaRPr lang="hu-HU" sz="1000" dirty="0"/>
            </a:p>
          </p:txBody>
        </p:sp>
        <p:sp>
          <p:nvSpPr>
            <p:cNvPr id="388" name="Szövegdoboz 387"/>
            <p:cNvSpPr txBox="1"/>
            <p:nvPr/>
          </p:nvSpPr>
          <p:spPr>
            <a:xfrm>
              <a:off x="2705157" y="3002923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396" name="Szövegdoboz 395"/>
          <p:cNvSpPr txBox="1"/>
          <p:nvPr/>
        </p:nvSpPr>
        <p:spPr>
          <a:xfrm>
            <a:off x="4245111" y="1900989"/>
            <a:ext cx="34065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Kritikus út: A -&gt; D -&gt; E -&gt; H -&gt; J -&gt; L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7537527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/>
          <p:cNvSpPr/>
          <p:nvPr/>
        </p:nvSpPr>
        <p:spPr>
          <a:xfrm>
            <a:off x="721894" y="114681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872261" y="483250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8" name="Téglalap 7"/>
          <p:cNvSpPr/>
          <p:nvPr/>
        </p:nvSpPr>
        <p:spPr>
          <a:xfrm>
            <a:off x="2041357" y="131154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RÉSZLETESEN KIDOLGOZOTT FELADATOK 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1.</a:t>
            </a:r>
            <a:endParaRPr lang="hu-HU" sz="2000" b="1" dirty="0">
              <a:solidFill>
                <a:srgbClr val="C00000"/>
              </a:solidFill>
            </a:endParaRPr>
          </a:p>
        </p:txBody>
      </p:sp>
      <p:graphicFrame>
        <p:nvGraphicFramePr>
          <p:cNvPr id="9" name="Tábláza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87110865"/>
              </p:ext>
            </p:extLst>
          </p:nvPr>
        </p:nvGraphicFramePr>
        <p:xfrm>
          <a:off x="4413514" y="2039368"/>
          <a:ext cx="2961843" cy="2335522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987281"/>
                <a:gridCol w="987281"/>
                <a:gridCol w="987281"/>
              </a:tblGrid>
              <a:tr h="93979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4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978389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2" name="Táblázat 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57122404"/>
              </p:ext>
            </p:extLst>
          </p:nvPr>
        </p:nvGraphicFramePr>
        <p:xfrm>
          <a:off x="11826" y="-3578"/>
          <a:ext cx="2961843" cy="2335522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987281"/>
                <a:gridCol w="987281"/>
                <a:gridCol w="987281"/>
              </a:tblGrid>
              <a:tr h="93979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4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993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grpSp>
        <p:nvGrpSpPr>
          <p:cNvPr id="23" name="Csoportba foglalás 22"/>
          <p:cNvGrpSpPr/>
          <p:nvPr/>
        </p:nvGrpSpPr>
        <p:grpSpPr>
          <a:xfrm>
            <a:off x="2084646" y="2860444"/>
            <a:ext cx="999234" cy="588162"/>
            <a:chOff x="2451219" y="2817354"/>
            <a:chExt cx="999234" cy="588162"/>
          </a:xfrm>
        </p:grpSpPr>
        <p:grpSp>
          <p:nvGrpSpPr>
            <p:cNvPr id="24" name="Csoportba foglalás 2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2" name="Téglalap 3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3" name="Téglalap 3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4" name="Téglalap 3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5" name="Téglalap 3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" name="Téglalap 3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7" name="Téglalap 3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8" name="Téglalap 3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5" name="Szövegdoboz 24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6" name="Szövegdoboz 2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27" name="Szövegdoboz 26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28" name="Szövegdoboz 27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9" name="Szövegdoboz 28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0" name="Szövegdoboz 29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31" name="Szövegdoboz 30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grpSp>
        <p:nvGrpSpPr>
          <p:cNvPr id="39" name="Csoportba foglalás 38"/>
          <p:cNvGrpSpPr/>
          <p:nvPr/>
        </p:nvGrpSpPr>
        <p:grpSpPr>
          <a:xfrm>
            <a:off x="3143474" y="4387759"/>
            <a:ext cx="999234" cy="588162"/>
            <a:chOff x="2451219" y="2817354"/>
            <a:chExt cx="999234" cy="588162"/>
          </a:xfrm>
        </p:grpSpPr>
        <p:grpSp>
          <p:nvGrpSpPr>
            <p:cNvPr id="40" name="Csoportba foglalás 3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8" name="Téglalap 4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9" name="Téglalap 4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0" name="Téglalap 4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1" name="Téglalap 5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2" name="Téglalap 5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3" name="Téglalap 5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4" name="Téglalap 5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1" name="Szövegdoboz 40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42" name="Szövegdoboz 4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3" name="Szövegdoboz 42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44" name="Szövegdoboz 43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45" name="Szövegdoboz 4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46" name="Szövegdoboz 45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47" name="Szövegdoboz 46"/>
            <p:cNvSpPr txBox="1"/>
            <p:nvPr/>
          </p:nvSpPr>
          <p:spPr>
            <a:xfrm>
              <a:off x="2705157" y="3002923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55" name="Ellipszis 54"/>
          <p:cNvSpPr/>
          <p:nvPr/>
        </p:nvSpPr>
        <p:spPr>
          <a:xfrm>
            <a:off x="2217033" y="3697687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6" name="Egyenes összekötő nyíllal 55"/>
          <p:cNvCxnSpPr>
            <a:stCxn id="55" idx="6"/>
            <a:endCxn id="58" idx="2"/>
          </p:cNvCxnSpPr>
          <p:nvPr/>
        </p:nvCxnSpPr>
        <p:spPr>
          <a:xfrm flipV="1">
            <a:off x="2397033" y="3059755"/>
            <a:ext cx="1377567" cy="727932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Ellipszis 57"/>
          <p:cNvSpPr/>
          <p:nvPr/>
        </p:nvSpPr>
        <p:spPr>
          <a:xfrm>
            <a:off x="3774600" y="2969755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59" name="Ellipszis 58"/>
          <p:cNvSpPr/>
          <p:nvPr/>
        </p:nvSpPr>
        <p:spPr>
          <a:xfrm>
            <a:off x="5593895" y="4344670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60" name="Ellipszis 59"/>
          <p:cNvSpPr/>
          <p:nvPr/>
        </p:nvSpPr>
        <p:spPr>
          <a:xfrm>
            <a:off x="3256485" y="5349077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63" name="Egyenes összekötő nyíllal 62"/>
          <p:cNvCxnSpPr>
            <a:stCxn id="55" idx="6"/>
            <a:endCxn id="59" idx="2"/>
          </p:cNvCxnSpPr>
          <p:nvPr/>
        </p:nvCxnSpPr>
        <p:spPr>
          <a:xfrm>
            <a:off x="2397033" y="3787687"/>
            <a:ext cx="3196862" cy="64698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gyenes összekötő nyíllal 65"/>
          <p:cNvCxnSpPr>
            <a:stCxn id="55" idx="6"/>
            <a:endCxn id="60" idx="2"/>
          </p:cNvCxnSpPr>
          <p:nvPr/>
        </p:nvCxnSpPr>
        <p:spPr>
          <a:xfrm>
            <a:off x="2397033" y="3787687"/>
            <a:ext cx="859452" cy="16513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6" name="Csoportba foglalás 85"/>
          <p:cNvGrpSpPr/>
          <p:nvPr/>
        </p:nvGrpSpPr>
        <p:grpSpPr>
          <a:xfrm>
            <a:off x="1974435" y="4257018"/>
            <a:ext cx="999234" cy="588162"/>
            <a:chOff x="2451219" y="2817354"/>
            <a:chExt cx="999234" cy="588162"/>
          </a:xfrm>
        </p:grpSpPr>
        <p:grpSp>
          <p:nvGrpSpPr>
            <p:cNvPr id="87" name="Csoportba foglalás 86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95" name="Téglalap 94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96" name="Téglalap 95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7" name="Téglalap 96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8" name="Téglalap 97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9" name="Téglalap 98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0" name="Téglalap 99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1" name="Téglalap 100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88" name="Szövegdoboz 87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89" name="Szövegdoboz 88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90" name="Szövegdoboz 89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91" name="Szövegdoboz 90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92" name="Szövegdoboz 91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93" name="Szövegdoboz 92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94" name="Szövegdoboz 93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sp>
        <p:nvSpPr>
          <p:cNvPr id="102" name="Ellipszis 101"/>
          <p:cNvSpPr/>
          <p:nvPr/>
        </p:nvSpPr>
        <p:spPr>
          <a:xfrm>
            <a:off x="8300211" y="2999942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106" name="Egyenes összekötő nyíllal 105"/>
          <p:cNvCxnSpPr>
            <a:stCxn id="58" idx="6"/>
            <a:endCxn id="102" idx="2"/>
          </p:cNvCxnSpPr>
          <p:nvPr/>
        </p:nvCxnSpPr>
        <p:spPr>
          <a:xfrm>
            <a:off x="3954600" y="3059755"/>
            <a:ext cx="4345611" cy="3018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Egyenes összekötő nyíllal 108"/>
          <p:cNvCxnSpPr>
            <a:stCxn id="58" idx="6"/>
            <a:endCxn id="59" idx="2"/>
          </p:cNvCxnSpPr>
          <p:nvPr/>
        </p:nvCxnSpPr>
        <p:spPr>
          <a:xfrm>
            <a:off x="3954600" y="3059755"/>
            <a:ext cx="1639295" cy="1374915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4" name="Csoportba foglalás 113"/>
          <p:cNvGrpSpPr/>
          <p:nvPr/>
        </p:nvGrpSpPr>
        <p:grpSpPr>
          <a:xfrm>
            <a:off x="5402049" y="2515984"/>
            <a:ext cx="1034342" cy="588162"/>
            <a:chOff x="2451219" y="2817354"/>
            <a:chExt cx="1034342" cy="588162"/>
          </a:xfrm>
        </p:grpSpPr>
        <p:grpSp>
          <p:nvGrpSpPr>
            <p:cNvPr id="115" name="Csoportba foglalás 11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23" name="Téglalap 12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24" name="Téglalap 12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5" name="Téglalap 12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6" name="Téglalap 12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7" name="Téglalap 12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8" name="Téglalap 12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9" name="Téglalap 12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16" name="Szövegdoboz 115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17" name="Szövegdoboz 11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18" name="Szövegdoboz 117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19" name="Szövegdoboz 118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20" name="Szövegdoboz 119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21" name="Szövegdoboz 120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22" name="Szövegdoboz 121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grpSp>
        <p:nvGrpSpPr>
          <p:cNvPr id="130" name="Csoportba foglalás 129"/>
          <p:cNvGrpSpPr/>
          <p:nvPr/>
        </p:nvGrpSpPr>
        <p:grpSpPr>
          <a:xfrm>
            <a:off x="4041683" y="3104146"/>
            <a:ext cx="999234" cy="588162"/>
            <a:chOff x="2451219" y="2817354"/>
            <a:chExt cx="999234" cy="588162"/>
          </a:xfrm>
        </p:grpSpPr>
        <p:grpSp>
          <p:nvGrpSpPr>
            <p:cNvPr id="131" name="Csoportba foglalás 13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39" name="Téglalap 13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40" name="Téglalap 13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1" name="Téglalap 14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2" name="Téglalap 14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3" name="Téglalap 14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4" name="Téglalap 14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5" name="Téglalap 14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32" name="Szövegdoboz 131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33" name="Szövegdoboz 13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34" name="Szövegdoboz 133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35" name="Szövegdoboz 134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36" name="Szövegdoboz 13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37" name="Szövegdoboz 136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38" name="Szövegdoboz 137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cxnSp>
        <p:nvCxnSpPr>
          <p:cNvPr id="146" name="Egyenes összekötő nyíllal 145"/>
          <p:cNvCxnSpPr>
            <a:stCxn id="60" idx="0"/>
            <a:endCxn id="58" idx="2"/>
          </p:cNvCxnSpPr>
          <p:nvPr/>
        </p:nvCxnSpPr>
        <p:spPr>
          <a:xfrm flipV="1">
            <a:off x="3346485" y="3059755"/>
            <a:ext cx="428115" cy="2289322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Egyenes összekötő nyíllal 150"/>
          <p:cNvCxnSpPr>
            <a:stCxn id="60" idx="6"/>
            <a:endCxn id="59" idx="2"/>
          </p:cNvCxnSpPr>
          <p:nvPr/>
        </p:nvCxnSpPr>
        <p:spPr>
          <a:xfrm flipV="1">
            <a:off x="3436485" y="4434670"/>
            <a:ext cx="2157410" cy="100440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4" name="Csoportba foglalás 153"/>
          <p:cNvGrpSpPr/>
          <p:nvPr/>
        </p:nvGrpSpPr>
        <p:grpSpPr>
          <a:xfrm>
            <a:off x="3925636" y="5151503"/>
            <a:ext cx="999234" cy="588162"/>
            <a:chOff x="2451219" y="2817354"/>
            <a:chExt cx="999234" cy="588162"/>
          </a:xfrm>
        </p:grpSpPr>
        <p:grpSp>
          <p:nvGrpSpPr>
            <p:cNvPr id="155" name="Csoportba foglalás 15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63" name="Téglalap 16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64" name="Téglalap 16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5" name="Téglalap 16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6" name="Téglalap 16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7" name="Téglalap 16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8" name="Téglalap 16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9" name="Téglalap 16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56" name="Szövegdoboz 155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157" name="Szövegdoboz 15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58" name="Szövegdoboz 157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59" name="Szövegdoboz 158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60" name="Szövegdoboz 159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61" name="Szövegdoboz 160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62" name="Szövegdoboz 161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</a:t>
              </a:r>
              <a:endParaRPr lang="hu-HU" sz="1000" dirty="0"/>
            </a:p>
          </p:txBody>
        </p:sp>
      </p:grpSp>
      <p:cxnSp>
        <p:nvCxnSpPr>
          <p:cNvPr id="175" name="Egyenes összekötő nyíllal 174"/>
          <p:cNvCxnSpPr>
            <a:stCxn id="59" idx="6"/>
            <a:endCxn id="102" idx="2"/>
          </p:cNvCxnSpPr>
          <p:nvPr/>
        </p:nvCxnSpPr>
        <p:spPr>
          <a:xfrm flipV="1">
            <a:off x="5773895" y="3089942"/>
            <a:ext cx="2526316" cy="1344728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79" name="Csoportba foglalás 178"/>
          <p:cNvGrpSpPr/>
          <p:nvPr/>
        </p:nvGrpSpPr>
        <p:grpSpPr>
          <a:xfrm>
            <a:off x="6537436" y="3981790"/>
            <a:ext cx="1034342" cy="588162"/>
            <a:chOff x="2451219" y="2817354"/>
            <a:chExt cx="1034342" cy="588162"/>
          </a:xfrm>
        </p:grpSpPr>
        <p:grpSp>
          <p:nvGrpSpPr>
            <p:cNvPr id="180" name="Csoportba foglalás 17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88" name="Téglalap 18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89" name="Téglalap 18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0" name="Téglalap 18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1" name="Téglalap 19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2" name="Téglalap 19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3" name="Téglalap 19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4" name="Téglalap 19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81" name="Szövegdoboz 180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82" name="Szövegdoboz 18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83" name="Szövegdoboz 182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11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184" name="Szövegdoboz 183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85" name="Szövegdoboz 18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86" name="Szövegdoboz 18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87" name="Szövegdoboz 186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G</a:t>
              </a:r>
              <a:endParaRPr lang="hu-HU" sz="1000" dirty="0"/>
            </a:p>
          </p:txBody>
        </p:sp>
      </p:grpSp>
      <p:grpSp>
        <p:nvGrpSpPr>
          <p:cNvPr id="198" name="Csoportba foglalás 197"/>
          <p:cNvGrpSpPr/>
          <p:nvPr/>
        </p:nvGrpSpPr>
        <p:grpSpPr>
          <a:xfrm>
            <a:off x="2865366" y="3613122"/>
            <a:ext cx="999234" cy="588162"/>
            <a:chOff x="2451219" y="2817354"/>
            <a:chExt cx="999234" cy="588162"/>
          </a:xfrm>
        </p:grpSpPr>
        <p:grpSp>
          <p:nvGrpSpPr>
            <p:cNvPr id="199" name="Csoportba foglalás 19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07" name="Téglalap 20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08" name="Téglalap 20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9" name="Téglalap 20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0" name="Téglalap 20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1" name="Téglalap 21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2" name="Téglalap 21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3" name="Téglalap 212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00" name="Szövegdoboz 199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01" name="Szövegdoboz 200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202" name="Szövegdoboz 201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203" name="Szövegdoboz 202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204" name="Szövegdoboz 203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205" name="Szövegdoboz 204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206" name="Szövegdoboz 205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sp>
        <p:nvSpPr>
          <p:cNvPr id="214" name="Szövegdoboz 213"/>
          <p:cNvSpPr txBox="1"/>
          <p:nvPr/>
        </p:nvSpPr>
        <p:spPr>
          <a:xfrm>
            <a:off x="4142708" y="1732967"/>
            <a:ext cx="221874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Kritikus út: A -&gt; E -&gt; G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2726181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32838837"/>
              </p:ext>
            </p:extLst>
          </p:nvPr>
        </p:nvGraphicFramePr>
        <p:xfrm>
          <a:off x="-7251" y="-17680"/>
          <a:ext cx="2255178" cy="207105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D, 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4061801" y="217830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6090863" y="326515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>
            <a:off x="4241801" y="2268304"/>
            <a:ext cx="1849062" cy="108685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3"/>
          </p:cNvCxnSpPr>
          <p:nvPr/>
        </p:nvCxnSpPr>
        <p:spPr>
          <a:xfrm flipV="1">
            <a:off x="6270863" y="2331944"/>
            <a:ext cx="1442550" cy="10232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7687053" y="217830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240" name="Ellipszis 239"/>
          <p:cNvSpPr/>
          <p:nvPr/>
        </p:nvSpPr>
        <p:spPr>
          <a:xfrm>
            <a:off x="7687053" y="413544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0" idx="1"/>
          </p:cNvCxnSpPr>
          <p:nvPr/>
        </p:nvCxnSpPr>
        <p:spPr>
          <a:xfrm>
            <a:off x="6270863" y="3355156"/>
            <a:ext cx="1442550" cy="806645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9129441" y="326073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7840693" y="2331944"/>
            <a:ext cx="1315108" cy="95514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Egyenes összekötő nyíllal 248"/>
          <p:cNvCxnSpPr>
            <a:stCxn id="240" idx="6"/>
            <a:endCxn id="245" idx="3"/>
          </p:cNvCxnSpPr>
          <p:nvPr/>
        </p:nvCxnSpPr>
        <p:spPr>
          <a:xfrm flipV="1">
            <a:off x="7867053" y="3414371"/>
            <a:ext cx="1288748" cy="8110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5200201" y="2316493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5193223" y="2762731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7024191" y="2501159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256" name="Szövegdoboz 255"/>
          <p:cNvSpPr txBox="1"/>
          <p:nvPr/>
        </p:nvSpPr>
        <p:spPr>
          <a:xfrm>
            <a:off x="8347760" y="2570656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sp>
        <p:nvSpPr>
          <p:cNvPr id="257" name="Szövegdoboz 256"/>
          <p:cNvSpPr txBox="1"/>
          <p:nvPr/>
        </p:nvSpPr>
        <p:spPr>
          <a:xfrm>
            <a:off x="9155801" y="3691139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F</a:t>
            </a:r>
            <a:endParaRPr lang="hu-HU" dirty="0"/>
          </a:p>
        </p:txBody>
      </p:sp>
      <p:cxnSp>
        <p:nvCxnSpPr>
          <p:cNvPr id="51" name="Egyenes összekötő nyíllal 50"/>
          <p:cNvCxnSpPr>
            <a:stCxn id="21" idx="6"/>
            <a:endCxn id="245" idx="2"/>
          </p:cNvCxnSpPr>
          <p:nvPr/>
        </p:nvCxnSpPr>
        <p:spPr>
          <a:xfrm>
            <a:off x="4241801" y="2268304"/>
            <a:ext cx="4887640" cy="108242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Szövegdoboz 53"/>
          <p:cNvSpPr txBox="1"/>
          <p:nvPr/>
        </p:nvSpPr>
        <p:spPr>
          <a:xfrm>
            <a:off x="8369810" y="360342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cxnSp>
        <p:nvCxnSpPr>
          <p:cNvPr id="52" name="Egyenes összekötő nyíllal 51"/>
          <p:cNvCxnSpPr>
            <a:stCxn id="239" idx="4"/>
            <a:endCxn id="240" idx="0"/>
          </p:cNvCxnSpPr>
          <p:nvPr/>
        </p:nvCxnSpPr>
        <p:spPr>
          <a:xfrm>
            <a:off x="7777053" y="2358304"/>
            <a:ext cx="0" cy="1777137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Ellipszis 52"/>
          <p:cNvSpPr/>
          <p:nvPr/>
        </p:nvSpPr>
        <p:spPr>
          <a:xfrm>
            <a:off x="11123315" y="326073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5" name="Egyenes összekötő nyíllal 54"/>
          <p:cNvCxnSpPr>
            <a:stCxn id="245" idx="6"/>
            <a:endCxn id="53" idx="2"/>
          </p:cNvCxnSpPr>
          <p:nvPr/>
        </p:nvCxnSpPr>
        <p:spPr>
          <a:xfrm>
            <a:off x="9309441" y="3350731"/>
            <a:ext cx="181387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Egyenes összekötő nyíllal 57"/>
          <p:cNvCxnSpPr>
            <a:stCxn id="240" idx="6"/>
            <a:endCxn id="53" idx="2"/>
          </p:cNvCxnSpPr>
          <p:nvPr/>
        </p:nvCxnSpPr>
        <p:spPr>
          <a:xfrm flipV="1">
            <a:off x="7867053" y="3350731"/>
            <a:ext cx="3256262" cy="87471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Szövegdoboz 63"/>
          <p:cNvSpPr txBox="1"/>
          <p:nvPr/>
        </p:nvSpPr>
        <p:spPr>
          <a:xfrm>
            <a:off x="9887940" y="3134245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G</a:t>
            </a:r>
            <a:endParaRPr lang="hu-HU" dirty="0"/>
          </a:p>
        </p:txBody>
      </p:sp>
      <p:sp>
        <p:nvSpPr>
          <p:cNvPr id="57" name="Szövegdoboz 56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02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59" name="Szövegdoboz 58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61200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/>
          <p:cNvSpPr/>
          <p:nvPr/>
        </p:nvSpPr>
        <p:spPr>
          <a:xfrm>
            <a:off x="721894" y="114681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872261" y="483250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8" name="Téglalap 7"/>
          <p:cNvSpPr/>
          <p:nvPr/>
        </p:nvSpPr>
        <p:spPr>
          <a:xfrm>
            <a:off x="2041357" y="131154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RÉSZLETESEN KIDOLGOZOTT FELADATOK </a:t>
            </a:r>
            <a:r>
              <a:rPr lang="hu-HU" sz="2000" b="1" dirty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2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hu-HU" sz="2000" b="1" dirty="0">
              <a:solidFill>
                <a:srgbClr val="C00000"/>
              </a:solidFill>
            </a:endParaRPr>
          </a:p>
        </p:txBody>
      </p:sp>
      <p:graphicFrame>
        <p:nvGraphicFramePr>
          <p:cNvPr id="6" name="Tábláza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02116070"/>
              </p:ext>
            </p:extLst>
          </p:nvPr>
        </p:nvGraphicFramePr>
        <p:xfrm>
          <a:off x="4635536" y="2027689"/>
          <a:ext cx="3076707" cy="2484153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25569"/>
                <a:gridCol w="1025569"/>
                <a:gridCol w="1025569"/>
              </a:tblGrid>
              <a:tr h="97797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D, 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1459561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áblázat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91938169"/>
              </p:ext>
            </p:extLst>
          </p:nvPr>
        </p:nvGraphicFramePr>
        <p:xfrm>
          <a:off x="0" y="0"/>
          <a:ext cx="3076707" cy="2484153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25569"/>
                <a:gridCol w="1025569"/>
                <a:gridCol w="1025569"/>
              </a:tblGrid>
              <a:tr h="97797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1516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D, 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35" name="Ellipszis 34"/>
          <p:cNvSpPr/>
          <p:nvPr/>
        </p:nvSpPr>
        <p:spPr>
          <a:xfrm>
            <a:off x="1818084" y="2985112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36" name="Egyenes összekötő nyíllal 35"/>
          <p:cNvCxnSpPr>
            <a:stCxn id="35" idx="6"/>
            <a:endCxn id="97" idx="2"/>
          </p:cNvCxnSpPr>
          <p:nvPr/>
        </p:nvCxnSpPr>
        <p:spPr>
          <a:xfrm flipV="1">
            <a:off x="1998084" y="2154594"/>
            <a:ext cx="6118794" cy="9205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Ellipszis 38"/>
          <p:cNvSpPr/>
          <p:nvPr/>
        </p:nvSpPr>
        <p:spPr>
          <a:xfrm>
            <a:off x="3513291" y="4422897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42" name="Egyenes összekötő nyíllal 41"/>
          <p:cNvCxnSpPr>
            <a:stCxn id="35" idx="6"/>
            <a:endCxn id="39" idx="2"/>
          </p:cNvCxnSpPr>
          <p:nvPr/>
        </p:nvCxnSpPr>
        <p:spPr>
          <a:xfrm>
            <a:off x="1998084" y="3075112"/>
            <a:ext cx="1515207" cy="1437785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5" name="Csoportba foglalás 44"/>
          <p:cNvGrpSpPr/>
          <p:nvPr/>
        </p:nvGrpSpPr>
        <p:grpSpPr>
          <a:xfrm>
            <a:off x="2868731" y="2505559"/>
            <a:ext cx="1034342" cy="588162"/>
            <a:chOff x="2451219" y="2817354"/>
            <a:chExt cx="1034342" cy="588162"/>
          </a:xfrm>
        </p:grpSpPr>
        <p:grpSp>
          <p:nvGrpSpPr>
            <p:cNvPr id="46" name="Csoportba foglalás 4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54" name="Téglalap 5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55" name="Téglalap 5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6" name="Téglalap 5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7" name="Téglalap 5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8" name="Téglalap 5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9" name="Téglalap 5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0" name="Téglalap 5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7" name="Szövegdoboz 46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8" name="Szövegdoboz 4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49" name="Szövegdoboz 48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50" name="Szövegdoboz 49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51" name="Szövegdoboz 50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52" name="Szövegdoboz 51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53" name="Szövegdoboz 52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grpSp>
        <p:nvGrpSpPr>
          <p:cNvPr id="61" name="Csoportba foglalás 60"/>
          <p:cNvGrpSpPr/>
          <p:nvPr/>
        </p:nvGrpSpPr>
        <p:grpSpPr>
          <a:xfrm>
            <a:off x="2057506" y="3819223"/>
            <a:ext cx="999234" cy="588162"/>
            <a:chOff x="2451219" y="2817354"/>
            <a:chExt cx="999234" cy="588162"/>
          </a:xfrm>
        </p:grpSpPr>
        <p:grpSp>
          <p:nvGrpSpPr>
            <p:cNvPr id="62" name="Csoportba foglalás 61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70" name="Téglalap 69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71" name="Téglalap 70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2" name="Téglalap 71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3" name="Téglalap 72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4" name="Téglalap 73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5" name="Téglalap 74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6" name="Téglalap 75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63" name="Szövegdoboz 62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64" name="Szövegdoboz 63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65" name="Szövegdoboz 64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66" name="Szövegdoboz 65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67" name="Szövegdoboz 66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68" name="Szövegdoboz 67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69" name="Szövegdoboz 68"/>
            <p:cNvSpPr txBox="1"/>
            <p:nvPr/>
          </p:nvSpPr>
          <p:spPr>
            <a:xfrm>
              <a:off x="2839267" y="2987375"/>
              <a:ext cx="25519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sp>
        <p:nvSpPr>
          <p:cNvPr id="77" name="Ellipszis 76"/>
          <p:cNvSpPr/>
          <p:nvPr/>
        </p:nvSpPr>
        <p:spPr>
          <a:xfrm>
            <a:off x="5217764" y="4418025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78" name="Egyenes összekötő nyíllal 77"/>
          <p:cNvCxnSpPr>
            <a:stCxn id="39" idx="6"/>
            <a:endCxn id="77" idx="2"/>
          </p:cNvCxnSpPr>
          <p:nvPr/>
        </p:nvCxnSpPr>
        <p:spPr>
          <a:xfrm flipV="1">
            <a:off x="3693291" y="4508025"/>
            <a:ext cx="1524473" cy="4872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1" name="Csoportba foglalás 80"/>
          <p:cNvGrpSpPr/>
          <p:nvPr/>
        </p:nvGrpSpPr>
        <p:grpSpPr>
          <a:xfrm>
            <a:off x="3955910" y="4673859"/>
            <a:ext cx="999234" cy="588162"/>
            <a:chOff x="2451219" y="2817354"/>
            <a:chExt cx="999234" cy="588162"/>
          </a:xfrm>
        </p:grpSpPr>
        <p:grpSp>
          <p:nvGrpSpPr>
            <p:cNvPr id="82" name="Csoportba foglalás 81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90" name="Téglalap 89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91" name="Téglalap 90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2" name="Téglalap 91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3" name="Téglalap 92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4" name="Téglalap 93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5" name="Téglalap 94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6" name="Téglalap 95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83" name="Szövegdoboz 82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84" name="Szövegdoboz 83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85" name="Szövegdoboz 84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86" name="Szövegdoboz 85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87" name="Szövegdoboz 86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88" name="Szövegdoboz 87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89" name="Szövegdoboz 88"/>
            <p:cNvSpPr txBox="1"/>
            <p:nvPr/>
          </p:nvSpPr>
          <p:spPr>
            <a:xfrm>
              <a:off x="2839267" y="2987375"/>
              <a:ext cx="25519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sp>
        <p:nvSpPr>
          <p:cNvPr id="97" name="Ellipszis 96"/>
          <p:cNvSpPr/>
          <p:nvPr/>
        </p:nvSpPr>
        <p:spPr>
          <a:xfrm>
            <a:off x="8116878" y="2064594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98" name="Egyenes összekötő nyíllal 97"/>
          <p:cNvCxnSpPr>
            <a:stCxn id="77" idx="6"/>
            <a:endCxn id="97" idx="2"/>
          </p:cNvCxnSpPr>
          <p:nvPr/>
        </p:nvCxnSpPr>
        <p:spPr>
          <a:xfrm flipV="1">
            <a:off x="5397764" y="2154594"/>
            <a:ext cx="2719114" cy="2353431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1" name="Csoportba foglalás 100"/>
          <p:cNvGrpSpPr/>
          <p:nvPr/>
        </p:nvGrpSpPr>
        <p:grpSpPr>
          <a:xfrm>
            <a:off x="6070177" y="3588192"/>
            <a:ext cx="1034342" cy="588162"/>
            <a:chOff x="2451219" y="2817354"/>
            <a:chExt cx="1034342" cy="588162"/>
          </a:xfrm>
        </p:grpSpPr>
        <p:grpSp>
          <p:nvGrpSpPr>
            <p:cNvPr id="102" name="Csoportba foglalás 101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10" name="Téglalap 109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11" name="Téglalap 110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2" name="Téglalap 111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3" name="Téglalap 112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4" name="Téglalap 113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5" name="Téglalap 114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6" name="Téglalap 115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03" name="Szövegdoboz 102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04" name="Szövegdoboz 103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05" name="Szövegdoboz 104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106" name="Szövegdoboz 105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07" name="Szövegdoboz 106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08" name="Szövegdoboz 107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109" name="Szövegdoboz 108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sp>
        <p:nvSpPr>
          <p:cNvPr id="117" name="Ellipszis 116"/>
          <p:cNvSpPr/>
          <p:nvPr/>
        </p:nvSpPr>
        <p:spPr>
          <a:xfrm>
            <a:off x="5397764" y="3144663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119" name="Ellipszis 118"/>
          <p:cNvSpPr/>
          <p:nvPr/>
        </p:nvSpPr>
        <p:spPr>
          <a:xfrm>
            <a:off x="10074807" y="3888519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120" name="Egyenes összekötő nyíllal 119"/>
          <p:cNvCxnSpPr>
            <a:stCxn id="117" idx="6"/>
            <a:endCxn id="97" idx="2"/>
          </p:cNvCxnSpPr>
          <p:nvPr/>
        </p:nvCxnSpPr>
        <p:spPr>
          <a:xfrm flipV="1">
            <a:off x="5577764" y="2154594"/>
            <a:ext cx="2539114" cy="10800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Egyenes összekötő nyíllal 122"/>
          <p:cNvCxnSpPr>
            <a:stCxn id="117" idx="6"/>
            <a:endCxn id="119" idx="2"/>
          </p:cNvCxnSpPr>
          <p:nvPr/>
        </p:nvCxnSpPr>
        <p:spPr>
          <a:xfrm>
            <a:off x="5577764" y="3234663"/>
            <a:ext cx="4497043" cy="74385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Egyenes összekötő nyíllal 125"/>
          <p:cNvCxnSpPr>
            <a:stCxn id="39" idx="6"/>
            <a:endCxn id="117" idx="2"/>
          </p:cNvCxnSpPr>
          <p:nvPr/>
        </p:nvCxnSpPr>
        <p:spPr>
          <a:xfrm flipV="1">
            <a:off x="3693291" y="3234663"/>
            <a:ext cx="1704473" cy="1278234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9" name="Egyenes összekötő nyíllal 128"/>
          <p:cNvCxnSpPr>
            <a:stCxn id="77" idx="6"/>
            <a:endCxn id="117" idx="2"/>
          </p:cNvCxnSpPr>
          <p:nvPr/>
        </p:nvCxnSpPr>
        <p:spPr>
          <a:xfrm flipV="1">
            <a:off x="5397764" y="3234663"/>
            <a:ext cx="0" cy="1273362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2" name="Csoportba foglalás 131"/>
          <p:cNvGrpSpPr/>
          <p:nvPr/>
        </p:nvGrpSpPr>
        <p:grpSpPr>
          <a:xfrm>
            <a:off x="5808183" y="2552862"/>
            <a:ext cx="1034342" cy="588162"/>
            <a:chOff x="2451219" y="2817354"/>
            <a:chExt cx="1034342" cy="588162"/>
          </a:xfrm>
        </p:grpSpPr>
        <p:grpSp>
          <p:nvGrpSpPr>
            <p:cNvPr id="133" name="Csoportba foglalás 13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41" name="Téglalap 14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42" name="Téglalap 14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3" name="Téglalap 14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4" name="Téglalap 14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5" name="Téglalap 14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6" name="Téglalap 14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7" name="Téglalap 14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34" name="Szövegdoboz 133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35" name="Szövegdoboz 13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36" name="Szövegdoboz 135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37" name="Szövegdoboz 136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38" name="Szövegdoboz 137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39" name="Szövegdoboz 138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140" name="Szövegdoboz 139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grpSp>
        <p:nvGrpSpPr>
          <p:cNvPr id="148" name="Csoportba foglalás 147"/>
          <p:cNvGrpSpPr/>
          <p:nvPr/>
        </p:nvGrpSpPr>
        <p:grpSpPr>
          <a:xfrm>
            <a:off x="7439173" y="3371632"/>
            <a:ext cx="1034342" cy="588162"/>
            <a:chOff x="2451219" y="2817354"/>
            <a:chExt cx="1034342" cy="588162"/>
          </a:xfrm>
        </p:grpSpPr>
        <p:grpSp>
          <p:nvGrpSpPr>
            <p:cNvPr id="149" name="Csoportba foglalás 14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57" name="Téglalap 15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58" name="Téglalap 15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9" name="Téglalap 15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0" name="Téglalap 15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1" name="Téglalap 16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2" name="Téglalap 16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3" name="Téglalap 162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50" name="Szövegdoboz 149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51" name="Szövegdoboz 150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152" name="Szövegdoboz 151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53" name="Szövegdoboz 152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154" name="Szövegdoboz 153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55" name="Szövegdoboz 154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156" name="Szövegdoboz 155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</a:t>
              </a:r>
              <a:endParaRPr lang="hu-HU" sz="1000" dirty="0"/>
            </a:p>
          </p:txBody>
        </p:sp>
      </p:grpSp>
      <p:grpSp>
        <p:nvGrpSpPr>
          <p:cNvPr id="164" name="Csoportba foglalás 163"/>
          <p:cNvGrpSpPr/>
          <p:nvPr/>
        </p:nvGrpSpPr>
        <p:grpSpPr>
          <a:xfrm>
            <a:off x="3856898" y="3677748"/>
            <a:ext cx="1034342" cy="588162"/>
            <a:chOff x="2451219" y="2817354"/>
            <a:chExt cx="1034342" cy="588162"/>
          </a:xfrm>
        </p:grpSpPr>
        <p:grpSp>
          <p:nvGrpSpPr>
            <p:cNvPr id="165" name="Csoportba foglalás 16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73" name="Téglalap 17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74" name="Téglalap 17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5" name="Téglalap 17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6" name="Téglalap 17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7" name="Téglalap 17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8" name="Téglalap 17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9" name="Téglalap 17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66" name="Szövegdoboz 165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67" name="Szövegdoboz 16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68" name="Szövegdoboz 167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69" name="Szövegdoboz 168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70" name="Szövegdoboz 169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71" name="Szövegdoboz 170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72" name="Szövegdoboz 171"/>
            <p:cNvSpPr txBox="1"/>
            <p:nvPr/>
          </p:nvSpPr>
          <p:spPr>
            <a:xfrm>
              <a:off x="2705157" y="3002923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grpSp>
        <p:nvGrpSpPr>
          <p:cNvPr id="180" name="Csoportba foglalás 179"/>
          <p:cNvGrpSpPr/>
          <p:nvPr/>
        </p:nvGrpSpPr>
        <p:grpSpPr>
          <a:xfrm>
            <a:off x="4938545" y="3792950"/>
            <a:ext cx="1034342" cy="588162"/>
            <a:chOff x="2451219" y="2817354"/>
            <a:chExt cx="1034342" cy="588162"/>
          </a:xfrm>
        </p:grpSpPr>
        <p:grpSp>
          <p:nvGrpSpPr>
            <p:cNvPr id="181" name="Csoportba foglalás 18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89" name="Téglalap 18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90" name="Téglalap 18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1" name="Téglalap 19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2" name="Téglalap 19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3" name="Téglalap 19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4" name="Téglalap 19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5" name="Téglalap 19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82" name="Szövegdoboz 181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83" name="Szövegdoboz 18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84" name="Szövegdoboz 183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85" name="Szövegdoboz 184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86" name="Szövegdoboz 18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87" name="Szövegdoboz 186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88" name="Szövegdoboz 187"/>
            <p:cNvSpPr txBox="1"/>
            <p:nvPr/>
          </p:nvSpPr>
          <p:spPr>
            <a:xfrm>
              <a:off x="2705157" y="3002923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cxnSp>
        <p:nvCxnSpPr>
          <p:cNvPr id="210" name="Egyenes összekötő nyíllal 209"/>
          <p:cNvCxnSpPr>
            <a:stCxn id="97" idx="6"/>
            <a:endCxn id="119" idx="2"/>
          </p:cNvCxnSpPr>
          <p:nvPr/>
        </p:nvCxnSpPr>
        <p:spPr>
          <a:xfrm>
            <a:off x="8296878" y="2154594"/>
            <a:ext cx="1777929" cy="1823925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13" name="Csoportba foglalás 212"/>
          <p:cNvGrpSpPr/>
          <p:nvPr/>
        </p:nvGrpSpPr>
        <p:grpSpPr>
          <a:xfrm>
            <a:off x="8848802" y="2444751"/>
            <a:ext cx="1034342" cy="588162"/>
            <a:chOff x="2451219" y="2817354"/>
            <a:chExt cx="1034342" cy="588162"/>
          </a:xfrm>
        </p:grpSpPr>
        <p:grpSp>
          <p:nvGrpSpPr>
            <p:cNvPr id="214" name="Csoportba foglalás 21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22" name="Téglalap 22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23" name="Téglalap 22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4" name="Téglalap 22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5" name="Téglalap 22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6" name="Téglalap 22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7" name="Téglalap 22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8" name="Téglalap 22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15" name="Szövegdoboz 214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216" name="Szövegdoboz 21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217" name="Szövegdoboz 216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16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18" name="Szövegdoboz 217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219" name="Szövegdoboz 218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20" name="Szövegdoboz 219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221" name="Szövegdoboz 220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G</a:t>
              </a:r>
              <a:endParaRPr lang="hu-HU" sz="1000" dirty="0"/>
            </a:p>
          </p:txBody>
        </p:sp>
      </p:grpSp>
      <p:sp>
        <p:nvSpPr>
          <p:cNvPr id="234" name="Szövegdoboz 233"/>
          <p:cNvSpPr txBox="1"/>
          <p:nvPr/>
        </p:nvSpPr>
        <p:spPr>
          <a:xfrm>
            <a:off x="4136427" y="1585951"/>
            <a:ext cx="26034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Kritikus út: B -&gt; C -&gt; D-&gt; G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15259616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5330997"/>
              </p:ext>
            </p:extLst>
          </p:nvPr>
        </p:nvGraphicFramePr>
        <p:xfrm>
          <a:off x="-7251" y="-17680"/>
          <a:ext cx="2255178" cy="189166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C, 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grpSp>
        <p:nvGrpSpPr>
          <p:cNvPr id="5" name="Csoportba foglalás 4"/>
          <p:cNvGrpSpPr/>
          <p:nvPr/>
        </p:nvGrpSpPr>
        <p:grpSpPr>
          <a:xfrm>
            <a:off x="4061801" y="2178304"/>
            <a:ext cx="5247640" cy="2137137"/>
            <a:chOff x="4061801" y="2178304"/>
            <a:chExt cx="5247640" cy="2137137"/>
          </a:xfrm>
        </p:grpSpPr>
        <p:sp>
          <p:nvSpPr>
            <p:cNvPr id="21" name="Ellipszis 20"/>
            <p:cNvSpPr/>
            <p:nvPr/>
          </p:nvSpPr>
          <p:spPr>
            <a:xfrm>
              <a:off x="4061801" y="2178304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1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33" name="Ellipszis 232"/>
            <p:cNvSpPr/>
            <p:nvPr/>
          </p:nvSpPr>
          <p:spPr>
            <a:xfrm>
              <a:off x="6090863" y="3265156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2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35" name="Egyenes összekötő nyíllal 234"/>
            <p:cNvCxnSpPr>
              <a:stCxn id="21" idx="6"/>
              <a:endCxn id="233" idx="2"/>
            </p:cNvCxnSpPr>
            <p:nvPr/>
          </p:nvCxnSpPr>
          <p:spPr>
            <a:xfrm>
              <a:off x="4241801" y="2268304"/>
              <a:ext cx="1849062" cy="108685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Egyenes összekötő nyíllal 237"/>
            <p:cNvCxnSpPr>
              <a:stCxn id="233" idx="6"/>
              <a:endCxn id="239" idx="3"/>
            </p:cNvCxnSpPr>
            <p:nvPr/>
          </p:nvCxnSpPr>
          <p:spPr>
            <a:xfrm flipV="1">
              <a:off x="6270863" y="2331944"/>
              <a:ext cx="1442550" cy="102321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Ellipszis 238"/>
            <p:cNvSpPr/>
            <p:nvPr/>
          </p:nvSpPr>
          <p:spPr>
            <a:xfrm>
              <a:off x="7687053" y="2178304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3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40" name="Ellipszis 239"/>
            <p:cNvSpPr/>
            <p:nvPr/>
          </p:nvSpPr>
          <p:spPr>
            <a:xfrm>
              <a:off x="7687053" y="413544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4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2" name="Egyenes összekötő nyíllal 241"/>
            <p:cNvCxnSpPr>
              <a:stCxn id="233" idx="6"/>
              <a:endCxn id="240" idx="1"/>
            </p:cNvCxnSpPr>
            <p:nvPr/>
          </p:nvCxnSpPr>
          <p:spPr>
            <a:xfrm>
              <a:off x="6270863" y="3355156"/>
              <a:ext cx="1442550" cy="80664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5" name="Ellipszis 244"/>
            <p:cNvSpPr/>
            <p:nvPr/>
          </p:nvSpPr>
          <p:spPr>
            <a:xfrm>
              <a:off x="9129441" y="326073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5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6" name="Egyenes összekötő nyíllal 245"/>
            <p:cNvCxnSpPr>
              <a:stCxn id="239" idx="5"/>
              <a:endCxn id="245" idx="1"/>
            </p:cNvCxnSpPr>
            <p:nvPr/>
          </p:nvCxnSpPr>
          <p:spPr>
            <a:xfrm>
              <a:off x="7840693" y="2331944"/>
              <a:ext cx="1315108" cy="95514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Egyenes összekötő nyíllal 248"/>
            <p:cNvCxnSpPr>
              <a:stCxn id="240" idx="6"/>
              <a:endCxn id="245" idx="3"/>
            </p:cNvCxnSpPr>
            <p:nvPr/>
          </p:nvCxnSpPr>
          <p:spPr>
            <a:xfrm flipV="1">
              <a:off x="7867053" y="3414371"/>
              <a:ext cx="1288748" cy="81107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Szövegdoboz 14"/>
            <p:cNvSpPr txBox="1"/>
            <p:nvPr/>
          </p:nvSpPr>
          <p:spPr>
            <a:xfrm>
              <a:off x="5148644" y="2300038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A</a:t>
              </a:r>
              <a:endParaRPr lang="hu-HU" dirty="0"/>
            </a:p>
          </p:txBody>
        </p:sp>
        <p:sp>
          <p:nvSpPr>
            <p:cNvPr id="254" name="Szövegdoboz 253"/>
            <p:cNvSpPr txBox="1"/>
            <p:nvPr/>
          </p:nvSpPr>
          <p:spPr>
            <a:xfrm>
              <a:off x="5167250" y="2725371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B</a:t>
              </a:r>
              <a:endParaRPr lang="hu-HU" dirty="0"/>
            </a:p>
          </p:txBody>
        </p:sp>
        <p:sp>
          <p:nvSpPr>
            <p:cNvPr id="255" name="Szövegdoboz 254"/>
            <p:cNvSpPr txBox="1"/>
            <p:nvPr/>
          </p:nvSpPr>
          <p:spPr>
            <a:xfrm>
              <a:off x="7024191" y="2501159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C</a:t>
              </a:r>
              <a:endParaRPr lang="hu-HU" dirty="0"/>
            </a:p>
          </p:txBody>
        </p:sp>
        <p:sp>
          <p:nvSpPr>
            <p:cNvPr id="256" name="Szövegdoboz 255"/>
            <p:cNvSpPr txBox="1"/>
            <p:nvPr/>
          </p:nvSpPr>
          <p:spPr>
            <a:xfrm>
              <a:off x="6961007" y="3684623"/>
              <a:ext cx="3273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D</a:t>
              </a:r>
              <a:endParaRPr lang="hu-HU" dirty="0"/>
            </a:p>
          </p:txBody>
        </p:sp>
        <p:sp>
          <p:nvSpPr>
            <p:cNvPr id="257" name="Szövegdoboz 256"/>
            <p:cNvSpPr txBox="1"/>
            <p:nvPr/>
          </p:nvSpPr>
          <p:spPr>
            <a:xfrm>
              <a:off x="8511427" y="3635240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F</a:t>
              </a:r>
              <a:endParaRPr lang="hu-HU" dirty="0"/>
            </a:p>
          </p:txBody>
        </p:sp>
        <p:cxnSp>
          <p:nvCxnSpPr>
            <p:cNvPr id="51" name="Egyenes összekötő nyíllal 50"/>
            <p:cNvCxnSpPr>
              <a:stCxn id="21" idx="6"/>
              <a:endCxn id="245" idx="2"/>
            </p:cNvCxnSpPr>
            <p:nvPr/>
          </p:nvCxnSpPr>
          <p:spPr>
            <a:xfrm>
              <a:off x="4241801" y="2268304"/>
              <a:ext cx="4887640" cy="108242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4" name="Szövegdoboz 53"/>
            <p:cNvSpPr txBox="1"/>
            <p:nvPr/>
          </p:nvSpPr>
          <p:spPr>
            <a:xfrm>
              <a:off x="8349809" y="2524535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E</a:t>
              </a:r>
              <a:endParaRPr lang="hu-HU" dirty="0"/>
            </a:p>
          </p:txBody>
        </p:sp>
        <p:cxnSp>
          <p:nvCxnSpPr>
            <p:cNvPr id="52" name="Egyenes összekötő nyíllal 51"/>
            <p:cNvCxnSpPr>
              <a:stCxn id="239" idx="4"/>
              <a:endCxn id="240" idx="0"/>
            </p:cNvCxnSpPr>
            <p:nvPr/>
          </p:nvCxnSpPr>
          <p:spPr>
            <a:xfrm>
              <a:off x="7777053" y="2358304"/>
              <a:ext cx="0" cy="1777137"/>
            </a:xfrm>
            <a:prstGeom prst="straightConnector1">
              <a:avLst/>
            </a:prstGeom>
            <a:ln>
              <a:prstDash val="lg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5" name="Szövegdoboz 54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03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56" name="Szövegdoboz 55"/>
          <p:cNvSpPr txBox="1"/>
          <p:nvPr/>
        </p:nvSpPr>
        <p:spPr>
          <a:xfrm>
            <a:off x="2646947" y="1070308"/>
            <a:ext cx="572945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feladat szövege a megfelelő Excel fájlban.</a:t>
            </a:r>
          </a:p>
          <a:p>
            <a:r>
              <a:rPr lang="hu-HU" sz="2000" dirty="0" smtClean="0">
                <a:solidFill>
                  <a:srgbClr val="FF0000"/>
                </a:solidFill>
              </a:rPr>
              <a:t>A megoldás videón és írott formában az Excel fájlban.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229582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90166892"/>
              </p:ext>
            </p:extLst>
          </p:nvPr>
        </p:nvGraphicFramePr>
        <p:xfrm>
          <a:off x="-7251" y="-17680"/>
          <a:ext cx="2255178" cy="189166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 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D, 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grpSp>
        <p:nvGrpSpPr>
          <p:cNvPr id="5" name="Csoportba foglalás 4"/>
          <p:cNvGrpSpPr/>
          <p:nvPr/>
        </p:nvGrpSpPr>
        <p:grpSpPr>
          <a:xfrm>
            <a:off x="2247927" y="2683630"/>
            <a:ext cx="7187005" cy="2137137"/>
            <a:chOff x="4079395" y="2178304"/>
            <a:chExt cx="7187005" cy="2137137"/>
          </a:xfrm>
        </p:grpSpPr>
        <p:sp>
          <p:nvSpPr>
            <p:cNvPr id="21" name="Ellipszis 20"/>
            <p:cNvSpPr/>
            <p:nvPr/>
          </p:nvSpPr>
          <p:spPr>
            <a:xfrm>
              <a:off x="4079395" y="326073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1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33" name="Ellipszis 232"/>
            <p:cNvSpPr/>
            <p:nvPr/>
          </p:nvSpPr>
          <p:spPr>
            <a:xfrm>
              <a:off x="6090863" y="3265156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2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35" name="Egyenes összekötő nyíllal 234"/>
            <p:cNvCxnSpPr>
              <a:stCxn id="21" idx="6"/>
              <a:endCxn id="233" idx="2"/>
            </p:cNvCxnSpPr>
            <p:nvPr/>
          </p:nvCxnSpPr>
          <p:spPr>
            <a:xfrm>
              <a:off x="4259395" y="3350731"/>
              <a:ext cx="1831468" cy="442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Egyenes összekötő nyíllal 237"/>
            <p:cNvCxnSpPr>
              <a:stCxn id="233" idx="6"/>
              <a:endCxn id="239" idx="3"/>
            </p:cNvCxnSpPr>
            <p:nvPr/>
          </p:nvCxnSpPr>
          <p:spPr>
            <a:xfrm flipV="1">
              <a:off x="6270863" y="2331944"/>
              <a:ext cx="1442550" cy="102321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Ellipszis 238"/>
            <p:cNvSpPr/>
            <p:nvPr/>
          </p:nvSpPr>
          <p:spPr>
            <a:xfrm>
              <a:off x="7687053" y="2178304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3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40" name="Ellipszis 239"/>
            <p:cNvSpPr/>
            <p:nvPr/>
          </p:nvSpPr>
          <p:spPr>
            <a:xfrm>
              <a:off x="7687053" y="413544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4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2" name="Egyenes összekötő nyíllal 241"/>
            <p:cNvCxnSpPr>
              <a:stCxn id="233" idx="6"/>
              <a:endCxn id="240" idx="1"/>
            </p:cNvCxnSpPr>
            <p:nvPr/>
          </p:nvCxnSpPr>
          <p:spPr>
            <a:xfrm>
              <a:off x="6270863" y="3355156"/>
              <a:ext cx="1442550" cy="80664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5" name="Ellipszis 244"/>
            <p:cNvSpPr/>
            <p:nvPr/>
          </p:nvSpPr>
          <p:spPr>
            <a:xfrm>
              <a:off x="9129441" y="326073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5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6" name="Egyenes összekötő nyíllal 245"/>
            <p:cNvCxnSpPr>
              <a:stCxn id="239" idx="5"/>
              <a:endCxn id="245" idx="1"/>
            </p:cNvCxnSpPr>
            <p:nvPr/>
          </p:nvCxnSpPr>
          <p:spPr>
            <a:xfrm>
              <a:off x="7840693" y="2331944"/>
              <a:ext cx="1315108" cy="95514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Egyenes összekötő nyíllal 248"/>
            <p:cNvCxnSpPr>
              <a:stCxn id="240" idx="6"/>
              <a:endCxn id="245" idx="3"/>
            </p:cNvCxnSpPr>
            <p:nvPr/>
          </p:nvCxnSpPr>
          <p:spPr>
            <a:xfrm flipV="1">
              <a:off x="7867053" y="3414371"/>
              <a:ext cx="1288748" cy="81107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Szövegdoboz 14"/>
            <p:cNvSpPr txBox="1"/>
            <p:nvPr/>
          </p:nvSpPr>
          <p:spPr>
            <a:xfrm>
              <a:off x="5175129" y="2809517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A</a:t>
              </a:r>
              <a:endParaRPr lang="hu-HU" dirty="0"/>
            </a:p>
          </p:txBody>
        </p:sp>
        <p:sp>
          <p:nvSpPr>
            <p:cNvPr id="254" name="Szövegdoboz 253"/>
            <p:cNvSpPr txBox="1"/>
            <p:nvPr/>
          </p:nvSpPr>
          <p:spPr>
            <a:xfrm>
              <a:off x="6674422" y="2349178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B</a:t>
              </a:r>
              <a:endParaRPr lang="hu-HU" dirty="0"/>
            </a:p>
          </p:txBody>
        </p:sp>
        <p:sp>
          <p:nvSpPr>
            <p:cNvPr id="255" name="Szövegdoboz 254"/>
            <p:cNvSpPr txBox="1"/>
            <p:nvPr/>
          </p:nvSpPr>
          <p:spPr>
            <a:xfrm>
              <a:off x="6682892" y="3902555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C</a:t>
              </a:r>
              <a:endParaRPr lang="hu-HU" dirty="0"/>
            </a:p>
          </p:txBody>
        </p:sp>
        <p:sp>
          <p:nvSpPr>
            <p:cNvPr id="256" name="Szövegdoboz 255"/>
            <p:cNvSpPr txBox="1"/>
            <p:nvPr/>
          </p:nvSpPr>
          <p:spPr>
            <a:xfrm>
              <a:off x="8684794" y="2348121"/>
              <a:ext cx="3273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D</a:t>
              </a:r>
              <a:endParaRPr lang="hu-HU" dirty="0"/>
            </a:p>
          </p:txBody>
        </p:sp>
        <p:sp>
          <p:nvSpPr>
            <p:cNvPr id="257" name="Szövegdoboz 256"/>
            <p:cNvSpPr txBox="1"/>
            <p:nvPr/>
          </p:nvSpPr>
          <p:spPr>
            <a:xfrm>
              <a:off x="8694412" y="3901109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E</a:t>
              </a:r>
              <a:endParaRPr lang="hu-HU" dirty="0"/>
            </a:p>
          </p:txBody>
        </p:sp>
        <p:cxnSp>
          <p:nvCxnSpPr>
            <p:cNvPr id="50" name="Egyenes összekötő nyíllal 49"/>
            <p:cNvCxnSpPr>
              <a:stCxn id="233" idx="6"/>
              <a:endCxn id="245" idx="2"/>
            </p:cNvCxnSpPr>
            <p:nvPr/>
          </p:nvCxnSpPr>
          <p:spPr>
            <a:xfrm flipV="1">
              <a:off x="6270863" y="3350731"/>
              <a:ext cx="2858578" cy="4425"/>
            </a:xfrm>
            <a:prstGeom prst="straightConnector1">
              <a:avLst/>
            </a:prstGeom>
            <a:ln>
              <a:prstDash val="lg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Egyenes összekötő nyíllal 52"/>
            <p:cNvCxnSpPr>
              <a:stCxn id="245" idx="6"/>
              <a:endCxn id="56" idx="2"/>
            </p:cNvCxnSpPr>
            <p:nvPr/>
          </p:nvCxnSpPr>
          <p:spPr>
            <a:xfrm>
              <a:off x="9309441" y="3350731"/>
              <a:ext cx="1776959" cy="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" name="Ellipszis 55"/>
            <p:cNvSpPr/>
            <p:nvPr/>
          </p:nvSpPr>
          <p:spPr>
            <a:xfrm>
              <a:off x="11086400" y="326073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6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58" name="Szövegdoboz 57"/>
            <p:cNvSpPr txBox="1"/>
            <p:nvPr/>
          </p:nvSpPr>
          <p:spPr>
            <a:xfrm>
              <a:off x="10044523" y="3461395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F</a:t>
              </a:r>
              <a:endParaRPr lang="hu-HU" dirty="0"/>
            </a:p>
          </p:txBody>
        </p:sp>
        <p:cxnSp>
          <p:nvCxnSpPr>
            <p:cNvPr id="54" name="Egyenes összekötő nyíllal 53"/>
            <p:cNvCxnSpPr>
              <a:stCxn id="239" idx="4"/>
              <a:endCxn id="240" idx="0"/>
            </p:cNvCxnSpPr>
            <p:nvPr/>
          </p:nvCxnSpPr>
          <p:spPr>
            <a:xfrm>
              <a:off x="7777053" y="2358304"/>
              <a:ext cx="0" cy="1777137"/>
            </a:xfrm>
            <a:prstGeom prst="straightConnector1">
              <a:avLst/>
            </a:prstGeom>
            <a:ln>
              <a:prstDash val="lg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7" name="Szövegdoboz 56"/>
          <p:cNvSpPr txBox="1"/>
          <p:nvPr/>
        </p:nvSpPr>
        <p:spPr>
          <a:xfrm>
            <a:off x="2646948" y="245649"/>
            <a:ext cx="169469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R 04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59" name="Szövegdoboz 58"/>
          <p:cNvSpPr txBox="1"/>
          <p:nvPr/>
        </p:nvSpPr>
        <p:spPr>
          <a:xfrm>
            <a:off x="2646947" y="1070308"/>
            <a:ext cx="572945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feladat szövege a megfelelő Excel fájlban.</a:t>
            </a:r>
          </a:p>
          <a:p>
            <a:r>
              <a:rPr lang="hu-HU" sz="2000" dirty="0" smtClean="0">
                <a:solidFill>
                  <a:srgbClr val="FF0000"/>
                </a:solidFill>
              </a:rPr>
              <a:t>A megoldás videón és írott formában az Excel fájlban.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311909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23172</TotalTime>
  <Words>2429</Words>
  <Application>Microsoft Office PowerPoint</Application>
  <PresentationFormat>Szélesvásznú</PresentationFormat>
  <Paragraphs>1651</Paragraphs>
  <Slides>27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5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27</vt:i4>
      </vt:variant>
    </vt:vector>
  </HeadingPairs>
  <TitlesOfParts>
    <vt:vector size="33" baseType="lpstr">
      <vt:lpstr>Arial</vt:lpstr>
      <vt:lpstr>Calibri</vt:lpstr>
      <vt:lpstr>Calibri Light</vt:lpstr>
      <vt:lpstr>Cambria</vt:lpstr>
      <vt:lpstr>Times New Roman</vt:lpstr>
      <vt:lpstr>Office-téma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Bánhalmi Árpád</dc:creator>
  <cp:lastModifiedBy>Bánhalmi Árpád</cp:lastModifiedBy>
  <cp:revision>104</cp:revision>
  <dcterms:created xsi:type="dcterms:W3CDTF">2020-06-30T11:40:52Z</dcterms:created>
  <dcterms:modified xsi:type="dcterms:W3CDTF">2020-07-17T13:06:40Z</dcterms:modified>
</cp:coreProperties>
</file>